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9" r:id="rId1"/>
  </p:sldMasterIdLst>
  <p:notesMasterIdLst>
    <p:notesMasterId r:id="rId101"/>
  </p:notesMasterIdLst>
  <p:sldIdLst>
    <p:sldId id="256" r:id="rId2"/>
    <p:sldId id="361" r:id="rId3"/>
    <p:sldId id="362" r:id="rId4"/>
    <p:sldId id="363" r:id="rId5"/>
    <p:sldId id="351" r:id="rId6"/>
    <p:sldId id="321" r:id="rId7"/>
    <p:sldId id="332" r:id="rId8"/>
    <p:sldId id="324" r:id="rId9"/>
    <p:sldId id="328" r:id="rId10"/>
    <p:sldId id="330" r:id="rId11"/>
    <p:sldId id="257" r:id="rId12"/>
    <p:sldId id="320" r:id="rId13"/>
    <p:sldId id="317" r:id="rId14"/>
    <p:sldId id="318" r:id="rId15"/>
    <p:sldId id="322" r:id="rId16"/>
    <p:sldId id="347" r:id="rId17"/>
    <p:sldId id="348" r:id="rId18"/>
    <p:sldId id="349" r:id="rId19"/>
    <p:sldId id="258" r:id="rId20"/>
    <p:sldId id="323" r:id="rId21"/>
    <p:sldId id="325" r:id="rId22"/>
    <p:sldId id="326" r:id="rId23"/>
    <p:sldId id="327" r:id="rId24"/>
    <p:sldId id="259" r:id="rId25"/>
    <p:sldId id="329" r:id="rId26"/>
    <p:sldId id="350" r:id="rId27"/>
    <p:sldId id="310" r:id="rId28"/>
    <p:sldId id="311" r:id="rId29"/>
    <p:sldId id="336" r:id="rId30"/>
    <p:sldId id="368" r:id="rId31"/>
    <p:sldId id="331" r:id="rId32"/>
    <p:sldId id="359" r:id="rId33"/>
    <p:sldId id="333" r:id="rId34"/>
    <p:sldId id="355" r:id="rId35"/>
    <p:sldId id="356" r:id="rId36"/>
    <p:sldId id="357" r:id="rId37"/>
    <p:sldId id="358" r:id="rId38"/>
    <p:sldId id="352" r:id="rId39"/>
    <p:sldId id="353" r:id="rId40"/>
    <p:sldId id="354" r:id="rId41"/>
    <p:sldId id="334" r:id="rId42"/>
    <p:sldId id="335" r:id="rId43"/>
    <p:sldId id="260" r:id="rId44"/>
    <p:sldId id="344" r:id="rId45"/>
    <p:sldId id="341" r:id="rId46"/>
    <p:sldId id="342" r:id="rId47"/>
    <p:sldId id="343" r:id="rId48"/>
    <p:sldId id="345" r:id="rId49"/>
    <p:sldId id="346" r:id="rId50"/>
    <p:sldId id="314" r:id="rId51"/>
    <p:sldId id="365" r:id="rId52"/>
    <p:sldId id="364" r:id="rId53"/>
    <p:sldId id="366" r:id="rId54"/>
    <p:sldId id="367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312" r:id="rId63"/>
    <p:sldId id="313" r:id="rId64"/>
    <p:sldId id="268" r:id="rId65"/>
    <p:sldId id="270" r:id="rId66"/>
    <p:sldId id="271" r:id="rId67"/>
    <p:sldId id="274" r:id="rId68"/>
    <p:sldId id="276" r:id="rId69"/>
    <p:sldId id="300" r:id="rId70"/>
    <p:sldId id="301" r:id="rId71"/>
    <p:sldId id="302" r:id="rId72"/>
    <p:sldId id="303" r:id="rId73"/>
    <p:sldId id="304" r:id="rId74"/>
    <p:sldId id="305" r:id="rId75"/>
    <p:sldId id="306" r:id="rId76"/>
    <p:sldId id="307" r:id="rId77"/>
    <p:sldId id="308" r:id="rId78"/>
    <p:sldId id="277" r:id="rId79"/>
    <p:sldId id="282" r:id="rId80"/>
    <p:sldId id="283" r:id="rId81"/>
    <p:sldId id="284" r:id="rId82"/>
    <p:sldId id="285" r:id="rId83"/>
    <p:sldId id="286" r:id="rId84"/>
    <p:sldId id="287" r:id="rId85"/>
    <p:sldId id="288" r:id="rId86"/>
    <p:sldId id="289" r:id="rId87"/>
    <p:sldId id="290" r:id="rId88"/>
    <p:sldId id="291" r:id="rId89"/>
    <p:sldId id="292" r:id="rId90"/>
    <p:sldId id="293" r:id="rId91"/>
    <p:sldId id="294" r:id="rId92"/>
    <p:sldId id="295" r:id="rId93"/>
    <p:sldId id="296" r:id="rId94"/>
    <p:sldId id="297" r:id="rId95"/>
    <p:sldId id="278" r:id="rId96"/>
    <p:sldId id="279" r:id="rId97"/>
    <p:sldId id="280" r:id="rId98"/>
    <p:sldId id="269" r:id="rId99"/>
    <p:sldId id="316" r:id="rId10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000000"/>
    <a:srgbClr val="CC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02128-2628-49EC-87E3-DA92E206D9A3}" type="datetimeFigureOut">
              <a:rPr lang="ru-RU" smtClean="0"/>
              <a:t>11.12.2020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9034A-3305-4EC1-9754-654ED6CAA8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41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034A-3305-4EC1-9754-654ED6CAA8F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081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9034A-3305-4EC1-9754-654ED6CAA8F0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75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33B20-8CC0-4CAD-8E42-5D463733C0CB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252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E38B6-64CC-44D0-BF5D-BE5DEBAD8797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1660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9C12-86FC-44E8-A50F-7FD62F2B0DB4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601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12928-5EAD-4006-9455-D47F2EEEFA21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770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29DBF85-BE0D-4D0F-92B4-15665C299D79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00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650EC-175B-4E94-8ADC-109E72E52D01}" type="datetime1">
              <a:rPr lang="ru-RU" smtClean="0"/>
              <a:t>11.12.2020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0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9E3C2-A8AB-427D-85DF-0C7EE7F1B9CE}" type="datetime1">
              <a:rPr lang="ru-RU" smtClean="0"/>
              <a:t>11.12.2020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97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259CC-914C-4E3D-AE67-117D76510D8D}" type="datetime1">
              <a:rPr lang="ru-RU" smtClean="0"/>
              <a:t>11.12.2020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1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2011A-659F-4082-96D7-786C7D994FE9}" type="datetime1">
              <a:rPr lang="ru-RU" smtClean="0"/>
              <a:t>11.12.2020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94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3D37-AB4B-4E2F-8415-18893F19A977}" type="datetime1">
              <a:rPr lang="ru-RU" smtClean="0"/>
              <a:t>11.12.2020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96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3805-36DF-43D2-A1AF-26F0F8959932}" type="datetime1">
              <a:rPr lang="ru-RU" smtClean="0"/>
              <a:t>11.12.2020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473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2294FCC-A9AD-469D-B269-944D7BC08DDA}" type="datetime1">
              <a:rPr lang="ru-RU" smtClean="0"/>
              <a:t>11.12.2020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8C674D9-BC49-4A37-8AF6-FFE5AEDC1A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33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Основные типы </a:t>
            </a:r>
            <a:r>
              <a:rPr lang="ru-RU" b="1" dirty="0" smtClean="0">
                <a:solidFill>
                  <a:srgbClr val="002060"/>
                </a:solidFill>
              </a:rPr>
              <a:t>ИС</a:t>
            </a:r>
            <a:endParaRPr lang="ru-RU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28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53" y="590707"/>
            <a:ext cx="4467225" cy="1419225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10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23" y="590707"/>
            <a:ext cx="3733800" cy="111442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81" y="2271068"/>
            <a:ext cx="3790950" cy="123825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6569021" y="1705132"/>
            <a:ext cx="2341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от компании </a:t>
            </a:r>
            <a:r>
              <a:rPr lang="en-US" dirty="0" err="1"/>
              <a:t>Bricsys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472" y="2186241"/>
            <a:ext cx="4076700" cy="96202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Прямоугольник 10"/>
          <p:cNvSpPr/>
          <p:nvPr/>
        </p:nvSpPr>
        <p:spPr>
          <a:xfrm>
            <a:off x="6129669" y="3188889"/>
            <a:ext cx="3220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компания </a:t>
            </a:r>
            <a:r>
              <a:rPr lang="en-US" dirty="0" err="1"/>
              <a:t>Dassault</a:t>
            </a:r>
            <a:r>
              <a:rPr lang="en-US" dirty="0"/>
              <a:t> </a:t>
            </a:r>
            <a:r>
              <a:rPr lang="en-US" dirty="0" err="1"/>
              <a:t>Systemes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97" y="3902970"/>
            <a:ext cx="3714750" cy="100965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Прямоугольник 12"/>
          <p:cNvSpPr/>
          <p:nvPr/>
        </p:nvSpPr>
        <p:spPr>
          <a:xfrm>
            <a:off x="1087460" y="5079190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компания </a:t>
            </a:r>
            <a:r>
              <a:rPr lang="ru-RU" dirty="0" err="1"/>
              <a:t>Аскон</a:t>
            </a:r>
            <a:r>
              <a:rPr lang="ru-RU" dirty="0"/>
              <a:t> (Россия).</a:t>
            </a:r>
          </a:p>
          <a:p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783" y="3779145"/>
            <a:ext cx="3733800" cy="12573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Прямоугольник 14"/>
          <p:cNvSpPr/>
          <p:nvPr/>
        </p:nvSpPr>
        <p:spPr>
          <a:xfrm>
            <a:off x="5841578" y="5079190"/>
            <a:ext cx="3508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компания </a:t>
            </a:r>
            <a:r>
              <a:rPr lang="ru-RU" dirty="0" err="1"/>
              <a:t>ТопСистемы</a:t>
            </a:r>
            <a:r>
              <a:rPr lang="ru-RU" dirty="0"/>
              <a:t> (Россия)</a:t>
            </a:r>
          </a:p>
        </p:txBody>
      </p:sp>
    </p:spTree>
    <p:extLst>
      <p:ext uri="{BB962C8B-B14F-4D97-AF65-F5344CB8AC3E}">
        <p14:creationId xmlns:p14="http://schemas.microsoft.com/office/powerpoint/2010/main" val="426638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848" y="115910"/>
            <a:ext cx="10058400" cy="1171977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Системы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CAD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/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CAE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/С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AM 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/>
            </a:r>
            <a:b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CAD</a:t>
            </a:r>
            <a:r>
              <a:rPr lang="ru-RU" b="1" dirty="0" smtClean="0">
                <a:solidFill>
                  <a:srgbClr val="C00000"/>
                </a:solidFill>
                <a:latin typeface="Calibri" panose="020F0502020204030204" pitchFamily="34" charset="0"/>
              </a:rPr>
              <a:t>-системы</a:t>
            </a:r>
            <a:endParaRPr lang="ru-RU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4211" y="1606253"/>
            <a:ext cx="11344760" cy="49233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ru-RU" sz="3600" dirty="0" smtClean="0">
                <a:solidFill>
                  <a:srgbClr val="002060"/>
                </a:solidFill>
              </a:rPr>
              <a:t>Система автоматизации проектных работ (САПР)</a:t>
            </a:r>
          </a:p>
          <a:p>
            <a:pPr marL="274320" lvl="1" indent="0">
              <a:lnSpc>
                <a:spcPct val="100000"/>
              </a:lnSpc>
              <a:buNone/>
            </a:pPr>
            <a:endParaRPr lang="ru-RU" sz="3600" b="1" dirty="0" smtClean="0">
              <a:solidFill>
                <a:srgbClr val="002060"/>
              </a:solidFill>
            </a:endParaRPr>
          </a:p>
          <a:p>
            <a:pPr marL="274320" lvl="1" indent="0">
              <a:lnSpc>
                <a:spcPct val="100000"/>
              </a:lnSpc>
              <a:buNone/>
            </a:pPr>
            <a:r>
              <a:rPr lang="ru-RU" sz="3600" b="1" dirty="0" smtClean="0">
                <a:solidFill>
                  <a:srgbClr val="002060"/>
                </a:solidFill>
              </a:rPr>
              <a:t>CAD-система</a:t>
            </a:r>
            <a:r>
              <a:rPr lang="ru-RU" sz="3600" dirty="0" smtClean="0">
                <a:solidFill>
                  <a:srgbClr val="002060"/>
                </a:solidFill>
              </a:rPr>
              <a:t> </a:t>
            </a:r>
            <a:r>
              <a:rPr lang="ru-RU" sz="3600" dirty="0">
                <a:solidFill>
                  <a:srgbClr val="002060"/>
                </a:solidFill>
              </a:rPr>
              <a:t>(сomputer-aided design компьютерная поддержка проектирования) – это система автоматизированного проектирования, предназначенная для выполнения проектных работ с применением компьютерной техники, а также позволяющая создавать конструкторскую и технологическую документацию на отдельные изделия, здания и сооружения</a:t>
            </a:r>
            <a:r>
              <a:rPr lang="ru-RU" sz="3600" dirty="0" smtClean="0">
                <a:solidFill>
                  <a:srgbClr val="002060"/>
                </a:solidFill>
              </a:rPr>
              <a:t>.</a:t>
            </a:r>
            <a:endParaRPr lang="ru-RU" sz="3600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92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67650"/>
          </a:xfrm>
          <a:solidFill>
            <a:srgbClr val="FFFF99"/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Функции</a:t>
            </a:r>
            <a:r>
              <a:rPr lang="ru-RU" dirty="0" smtClean="0"/>
              <a:t> 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</a:rPr>
              <a:t>CAD</a:t>
            </a:r>
            <a:r>
              <a:rPr lang="ru-RU" b="1" dirty="0">
                <a:solidFill>
                  <a:srgbClr val="C00000"/>
                </a:solidFill>
                <a:latin typeface="Calibri" panose="020F0502020204030204" pitchFamily="34" charset="0"/>
              </a:rPr>
              <a:t>-системы</a:t>
            </a: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518" y="1635617"/>
            <a:ext cx="10651730" cy="4536583"/>
          </a:xfrm>
        </p:spPr>
        <p:txBody>
          <a:bodyPr>
            <a:normAutofit/>
          </a:bodyPr>
          <a:lstStyle/>
          <a:p>
            <a:r>
              <a:rPr lang="ru-RU" sz="3600" dirty="0" smtClean="0"/>
              <a:t> Моделирование </a:t>
            </a:r>
            <a:r>
              <a:rPr lang="ru-RU" sz="3600" dirty="0"/>
              <a:t>трехмерной объемной </a:t>
            </a:r>
            <a:r>
              <a:rPr lang="ru-RU" sz="3600" dirty="0" smtClean="0"/>
              <a:t>   </a:t>
            </a:r>
          </a:p>
          <a:p>
            <a:pPr marL="0" indent="0">
              <a:buNone/>
            </a:pPr>
            <a:r>
              <a:rPr lang="ru-RU" sz="3600" dirty="0"/>
              <a:t> </a:t>
            </a:r>
            <a:r>
              <a:rPr lang="ru-RU" sz="3600" dirty="0" smtClean="0"/>
              <a:t>  конструкции </a:t>
            </a:r>
            <a:r>
              <a:rPr lang="ru-RU" sz="3600" dirty="0"/>
              <a:t>(детали) </a:t>
            </a:r>
            <a:endParaRPr lang="ru-RU" sz="3600" dirty="0" smtClean="0"/>
          </a:p>
          <a:p>
            <a:r>
              <a:rPr lang="ru-RU" sz="3600" dirty="0" smtClean="0"/>
              <a:t> Разработка и оформление </a:t>
            </a:r>
            <a:r>
              <a:rPr lang="ru-RU" sz="3600" dirty="0"/>
              <a:t>чертежей </a:t>
            </a:r>
            <a:endParaRPr lang="ru-RU" sz="3600" dirty="0" smtClean="0"/>
          </a:p>
          <a:p>
            <a:r>
              <a:rPr lang="ru-RU" sz="3600" dirty="0" smtClean="0"/>
              <a:t> Составление текстовой </a:t>
            </a:r>
            <a:r>
              <a:rPr lang="ru-RU" sz="3600" dirty="0"/>
              <a:t>конструкторской </a:t>
            </a:r>
            <a:r>
              <a:rPr lang="ru-RU" sz="3600" dirty="0" smtClean="0"/>
              <a:t> документации </a:t>
            </a:r>
            <a:r>
              <a:rPr lang="ru-RU" sz="3600" dirty="0"/>
              <a:t>(спецификаций, ведомостей и т.д.).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831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398" y="270456"/>
            <a:ext cx="9736125" cy="636745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729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672" y="205474"/>
            <a:ext cx="8087933" cy="643243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1477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518" y="166424"/>
            <a:ext cx="8963695" cy="647148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138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6" y="218942"/>
            <a:ext cx="11470324" cy="418672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16</a:t>
            </a:fld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772732" y="4883583"/>
            <a:ext cx="10225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Конструктор по оснастке (СТО)</a:t>
            </a:r>
          </a:p>
          <a:p>
            <a:r>
              <a:rPr lang="ru-RU" dirty="0"/>
              <a:t>Оснастка технологическая — совокупность средств труда, предназначенных для установки заготовок на станках (станочное приспособление), закрепления режущих инструментов (вспомогательное приспособление), транспортировки обработанных деталей и выполнения сборочных операций (сборочное приспособление), а также для выполнения контрольных операций (контрольно-измерительное приспособление).</a:t>
            </a:r>
          </a:p>
        </p:txBody>
      </p:sp>
    </p:spTree>
    <p:extLst>
      <p:ext uri="{BB962C8B-B14F-4D97-AF65-F5344CB8AC3E}">
        <p14:creationId xmlns:p14="http://schemas.microsoft.com/office/powerpoint/2010/main" val="418167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96" y="553793"/>
            <a:ext cx="11456051" cy="460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96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1" y="631066"/>
            <a:ext cx="11269634" cy="53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1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Системы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CAD/ CAE/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AM </a:t>
            </a:r>
            <a:b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CA</a:t>
            </a:r>
            <a:r>
              <a:rPr lang="ru-RU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Е</a:t>
            </a:r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-</a:t>
            </a:r>
            <a:r>
              <a:rPr lang="ru-RU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системы</a:t>
            </a:r>
            <a:endParaRPr lang="ru-RU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6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CAE (Computer-aided engineering)</a:t>
            </a:r>
          </a:p>
          <a:p>
            <a:pPr marL="0" indent="0">
              <a:buNone/>
            </a:pPr>
            <a:endParaRPr lang="ru-RU" sz="36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538163" indent="0">
              <a:buNone/>
            </a:pP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Современные системы автоматизированного проектирования (CAD) обычно используются совместно с системами автоматизации инженерных расчетов и анализа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36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31821" y="347730"/>
            <a:ext cx="11578106" cy="6546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28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Типы ИС (по назначению)</a:t>
            </a:r>
            <a:endParaRPr lang="ru-RU" sz="2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САПР</a:t>
            </a: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Системы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автоматизации проектных </a:t>
            </a:r>
            <a:r>
              <a:rPr lang="ru-RU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работ)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-система (сomputer-aided design компьютерная поддержка проектирования)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CAE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(Computer-aided engineering)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СAM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(Computer-aided manufacturing) (например, для генерации программ обработки деталей для станков с ЧПУ)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PDM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системы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(Product Data Management)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PLM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-система (англ.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 lifecycle management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— прикладное программное обеспечение для управления жизненным циклом продукции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АСУ ТП </a:t>
            </a:r>
            <a:r>
              <a:rPr lang="ru-RU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(Автоматизированная система управления технологическим процессом)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SCADA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(Supervisory Control And Data Acquisition System)</a:t>
            </a: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4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20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44698" y="138061"/>
            <a:ext cx="11706509" cy="64998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b="1" dirty="0">
                <a:solidFill>
                  <a:srgbClr val="00B050"/>
                </a:solidFill>
              </a:rPr>
              <a:t>CAE</a:t>
            </a:r>
            <a:r>
              <a:rPr lang="ru-RU" sz="3000" dirty="0">
                <a:solidFill>
                  <a:srgbClr val="00B050"/>
                </a:solidFill>
              </a:rPr>
              <a:t> (Computer-Aided Engineering)</a:t>
            </a:r>
            <a:r>
              <a:rPr lang="ru-RU" sz="3000" dirty="0"/>
              <a:t> — комплекс программных продуктов, которые способны дать пользователю характеристику того, как будет вести себя в реальности разработанная на компьютере модель изделия. </a:t>
            </a:r>
            <a:endParaRPr lang="ru-RU" sz="3000" dirty="0" smtClean="0"/>
          </a:p>
          <a:p>
            <a:pPr marL="0" indent="0">
              <a:buNone/>
            </a:pPr>
            <a:r>
              <a:rPr lang="ru-RU" sz="3000" dirty="0" smtClean="0"/>
              <a:t>По-другому </a:t>
            </a:r>
            <a:r>
              <a:rPr lang="ru-RU" sz="3000" dirty="0"/>
              <a:t>CAE можно назвать системами инженерного анализа. </a:t>
            </a:r>
            <a:endParaRPr lang="ru-RU" sz="3000" dirty="0" smtClean="0"/>
          </a:p>
          <a:p>
            <a:pPr marL="0" indent="0">
              <a:buNone/>
            </a:pPr>
            <a:r>
              <a:rPr lang="ru-RU" sz="3000" dirty="0" smtClean="0"/>
              <a:t>В </a:t>
            </a:r>
            <a:r>
              <a:rPr lang="ru-RU" sz="3000" dirty="0"/>
              <a:t>своей работе они используют различные математические расчеты: </a:t>
            </a:r>
            <a:endParaRPr lang="ru-RU" sz="3000" dirty="0" smtClean="0"/>
          </a:p>
          <a:p>
            <a:r>
              <a:rPr lang="ru-RU" sz="3000" dirty="0" smtClean="0"/>
              <a:t> метод </a:t>
            </a:r>
            <a:r>
              <a:rPr lang="ru-RU" sz="3000" dirty="0"/>
              <a:t>конечных элементов, </a:t>
            </a:r>
            <a:endParaRPr lang="ru-RU" sz="3000" dirty="0" smtClean="0"/>
          </a:p>
          <a:p>
            <a:r>
              <a:rPr lang="ru-RU" sz="3000" dirty="0" smtClean="0"/>
              <a:t> метод </a:t>
            </a:r>
            <a:r>
              <a:rPr lang="ru-RU" sz="3000" dirty="0"/>
              <a:t>конечных разностей, </a:t>
            </a:r>
            <a:endParaRPr lang="ru-RU" sz="3000" dirty="0" smtClean="0"/>
          </a:p>
          <a:p>
            <a:r>
              <a:rPr lang="ru-RU" sz="3000" dirty="0" smtClean="0"/>
              <a:t> метод </a:t>
            </a:r>
            <a:r>
              <a:rPr lang="ru-RU" sz="3000" dirty="0"/>
              <a:t>конечных объемов. </a:t>
            </a:r>
            <a:endParaRPr lang="ru-RU" sz="3000" dirty="0" smtClean="0"/>
          </a:p>
          <a:p>
            <a:pPr marL="0" indent="0">
              <a:buNone/>
            </a:pPr>
            <a:r>
              <a:rPr lang="ru-RU" sz="3000" dirty="0" smtClean="0"/>
              <a:t>При </a:t>
            </a:r>
            <a:r>
              <a:rPr lang="ru-RU" sz="3000" dirty="0"/>
              <a:t>помощи CAE инженер может оценить работоспособность изделия, не прибегая к значительным временным и денежным затратам.</a:t>
            </a:r>
          </a:p>
        </p:txBody>
      </p:sp>
    </p:spTree>
    <p:extLst>
      <p:ext uri="{BB962C8B-B14F-4D97-AF65-F5344CB8AC3E}">
        <p14:creationId xmlns:p14="http://schemas.microsoft.com/office/powerpoint/2010/main" val="229101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1820" y="347730"/>
            <a:ext cx="10896428" cy="5824470"/>
          </a:xfrm>
        </p:spPr>
        <p:txBody>
          <a:bodyPr/>
          <a:lstStyle/>
          <a:p>
            <a:pPr marL="0" indent="0">
              <a:buNone/>
            </a:pPr>
            <a:r>
              <a:rPr lang="ru-RU" sz="3600" b="1" dirty="0">
                <a:solidFill>
                  <a:srgbClr val="00B050"/>
                </a:solidFill>
              </a:rPr>
              <a:t>Возможности </a:t>
            </a:r>
            <a:r>
              <a:rPr lang="ru-RU" sz="3600" b="1" dirty="0" smtClean="0">
                <a:solidFill>
                  <a:srgbClr val="00B050"/>
                </a:solidFill>
              </a:rPr>
              <a:t>САЕ-систем</a:t>
            </a:r>
            <a:r>
              <a:rPr lang="ru-RU" sz="3600" dirty="0" smtClean="0">
                <a:solidFill>
                  <a:srgbClr val="00B050"/>
                </a:solidFill>
              </a:rPr>
              <a:t>:</a:t>
            </a:r>
            <a:endParaRPr lang="ru-RU" sz="3600" dirty="0">
              <a:solidFill>
                <a:srgbClr val="00B050"/>
              </a:solidFill>
            </a:endParaRPr>
          </a:p>
          <a:p>
            <a:r>
              <a:rPr lang="ru-RU" sz="3600" dirty="0" smtClean="0"/>
              <a:t> Прочностной </a:t>
            </a:r>
            <a:r>
              <a:rPr lang="ru-RU" sz="3600" dirty="0"/>
              <a:t>анализ компонентов и узлов на </a:t>
            </a:r>
            <a:r>
              <a:rPr lang="ru-RU" sz="3600" dirty="0" smtClean="0"/>
              <a:t> </a:t>
            </a:r>
          </a:p>
          <a:p>
            <a:pPr marL="0" indent="0">
              <a:buNone/>
            </a:pPr>
            <a:r>
              <a:rPr lang="ru-RU" sz="3600" dirty="0"/>
              <a:t> </a:t>
            </a:r>
            <a:r>
              <a:rPr lang="ru-RU" sz="3600" dirty="0" smtClean="0"/>
              <a:t>основе </a:t>
            </a:r>
            <a:r>
              <a:rPr lang="ru-RU" sz="3600" dirty="0"/>
              <a:t>метода конечных элементов;</a:t>
            </a:r>
          </a:p>
          <a:p>
            <a:r>
              <a:rPr lang="ru-RU" sz="3600" dirty="0" smtClean="0"/>
              <a:t> Термический </a:t>
            </a:r>
            <a:r>
              <a:rPr lang="ru-RU" sz="3600" dirty="0"/>
              <a:t>и гидродинамический анализ;</a:t>
            </a:r>
          </a:p>
          <a:p>
            <a:r>
              <a:rPr lang="ru-RU" sz="3600" dirty="0" smtClean="0"/>
              <a:t> Кинематические </a:t>
            </a:r>
            <a:r>
              <a:rPr lang="ru-RU" sz="3600" dirty="0"/>
              <a:t>исследования;</a:t>
            </a:r>
          </a:p>
          <a:p>
            <a:r>
              <a:rPr lang="ru-RU" sz="3600" dirty="0" smtClean="0"/>
              <a:t> Моделирование </a:t>
            </a:r>
            <a:r>
              <a:rPr lang="ru-RU" sz="3600" dirty="0"/>
              <a:t>таких процессов, как литье под давлением;</a:t>
            </a:r>
          </a:p>
          <a:p>
            <a:r>
              <a:rPr lang="ru-RU" sz="3600" dirty="0" smtClean="0"/>
              <a:t> Оптимизация </a:t>
            </a:r>
            <a:r>
              <a:rPr lang="ru-RU" sz="3600" dirty="0"/>
              <a:t>продуктов или процессов.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348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4699" y="321972"/>
            <a:ext cx="11706509" cy="58502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b="1" dirty="0">
                <a:solidFill>
                  <a:srgbClr val="00B050"/>
                </a:solidFill>
              </a:rPr>
              <a:t>Отрасли </a:t>
            </a:r>
            <a:r>
              <a:rPr lang="ru-RU" sz="3200" b="1" dirty="0" smtClean="0">
                <a:solidFill>
                  <a:srgbClr val="00B050"/>
                </a:solidFill>
              </a:rPr>
              <a:t>применения САЕ-систем:</a:t>
            </a:r>
            <a:endParaRPr lang="ru-RU" sz="3200" b="1" dirty="0">
              <a:solidFill>
                <a:srgbClr val="00B050"/>
              </a:solidFill>
            </a:endParaRPr>
          </a:p>
          <a:p>
            <a:r>
              <a:rPr lang="ru-RU" sz="3200" dirty="0" smtClean="0"/>
              <a:t> машиностроение </a:t>
            </a:r>
            <a:r>
              <a:rPr lang="ru-RU" sz="3200" dirty="0"/>
              <a:t>и станкостроение, </a:t>
            </a:r>
            <a:endParaRPr lang="ru-RU" sz="3200" dirty="0" smtClean="0"/>
          </a:p>
          <a:p>
            <a:r>
              <a:rPr lang="ru-RU" sz="3200" dirty="0" smtClean="0"/>
              <a:t> оборонная </a:t>
            </a:r>
            <a:r>
              <a:rPr lang="ru-RU" sz="3200" dirty="0"/>
              <a:t>и аэрокосмическая промышленность, </a:t>
            </a:r>
            <a:endParaRPr lang="ru-RU" sz="3200" dirty="0" smtClean="0"/>
          </a:p>
          <a:p>
            <a:r>
              <a:rPr lang="ru-RU" sz="3200" dirty="0" smtClean="0"/>
              <a:t> энергетика</a:t>
            </a:r>
            <a:r>
              <a:rPr lang="ru-RU" sz="3200" dirty="0"/>
              <a:t>, </a:t>
            </a:r>
            <a:endParaRPr lang="ru-RU" sz="3200" dirty="0" smtClean="0"/>
          </a:p>
          <a:p>
            <a:r>
              <a:rPr lang="ru-RU" sz="3200" dirty="0" smtClean="0"/>
              <a:t> судостроение</a:t>
            </a:r>
            <a:r>
              <a:rPr lang="ru-RU" sz="3200" dirty="0"/>
              <a:t>, </a:t>
            </a:r>
            <a:endParaRPr lang="ru-RU" sz="3200" dirty="0" smtClean="0"/>
          </a:p>
          <a:p>
            <a:r>
              <a:rPr lang="ru-RU" sz="3200" dirty="0" smtClean="0"/>
              <a:t> производство </a:t>
            </a:r>
            <a:r>
              <a:rPr lang="ru-RU" sz="3200" dirty="0"/>
              <a:t>полупроводников, </a:t>
            </a:r>
            <a:endParaRPr lang="ru-RU" sz="3200" dirty="0" smtClean="0"/>
          </a:p>
          <a:p>
            <a:r>
              <a:rPr lang="ru-RU" sz="3200" dirty="0" smtClean="0"/>
              <a:t> телекоммуникации</a:t>
            </a:r>
            <a:r>
              <a:rPr lang="ru-RU" sz="3200" dirty="0"/>
              <a:t>, химическая, фармацевтическая и медицинская промышленность</a:t>
            </a:r>
            <a:r>
              <a:rPr lang="ru-RU" sz="3200" dirty="0" smtClean="0"/>
              <a:t>,</a:t>
            </a:r>
          </a:p>
          <a:p>
            <a:r>
              <a:rPr lang="ru-RU" sz="3200" dirty="0" smtClean="0"/>
              <a:t> </a:t>
            </a:r>
            <a:r>
              <a:rPr lang="ru-RU" sz="3200" dirty="0"/>
              <a:t>строительство, </a:t>
            </a:r>
            <a:endParaRPr lang="ru-RU" sz="3200" dirty="0" smtClean="0"/>
          </a:p>
          <a:p>
            <a:r>
              <a:rPr lang="ru-RU" sz="3200" dirty="0" smtClean="0"/>
              <a:t> производство </a:t>
            </a:r>
            <a:r>
              <a:rPr lang="ru-RU" sz="3200" dirty="0"/>
              <a:t>систем отопления, кондиционирования, вентиляции.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804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764" y="41132"/>
            <a:ext cx="8690512" cy="682825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200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Системы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CAD/ CAE/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AM </a:t>
            </a:r>
            <a:b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en-US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CA</a:t>
            </a:r>
            <a:r>
              <a:rPr lang="ru-RU" b="1" dirty="0">
                <a:solidFill>
                  <a:srgbClr val="00B0F0"/>
                </a:solidFill>
                <a:latin typeface="Calibri" panose="020F0502020204030204" pitchFamily="34" charset="0"/>
              </a:rPr>
              <a:t>М</a:t>
            </a:r>
            <a:r>
              <a:rPr lang="ru-RU" b="1" dirty="0" smtClean="0">
                <a:solidFill>
                  <a:srgbClr val="00B0F0"/>
                </a:solidFill>
                <a:latin typeface="Calibri" panose="020F0502020204030204" pitchFamily="34" charset="0"/>
              </a:rPr>
              <a:t>-системы</a:t>
            </a:r>
            <a:endParaRPr lang="ru-RU" b="1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538163">
              <a:buNone/>
            </a:pPr>
            <a:endParaRPr lang="ru-RU" dirty="0" smtClean="0"/>
          </a:p>
          <a:p>
            <a:pPr marL="0" indent="538163">
              <a:buNone/>
            </a:pPr>
            <a:r>
              <a:rPr lang="ru-RU" sz="4000" dirty="0" smtClean="0">
                <a:solidFill>
                  <a:srgbClr val="002060"/>
                </a:solidFill>
              </a:rPr>
              <a:t>Данные из СAD-систем передаются в </a:t>
            </a:r>
            <a:r>
              <a:rPr lang="ru-RU" sz="4000" b="1" dirty="0" smtClean="0">
                <a:solidFill>
                  <a:srgbClr val="002060"/>
                </a:solidFill>
              </a:rPr>
              <a:t>СAM (Computer-aided manufacturing)</a:t>
            </a:r>
          </a:p>
          <a:p>
            <a:pPr marL="0" indent="538163">
              <a:buNone/>
            </a:pPr>
            <a:endParaRPr lang="ru-RU" sz="4000" dirty="0" smtClean="0">
              <a:solidFill>
                <a:srgbClr val="002060"/>
              </a:solidFill>
            </a:endParaRPr>
          </a:p>
          <a:p>
            <a:pPr marL="0" indent="538163">
              <a:buNone/>
            </a:pPr>
            <a:r>
              <a:rPr lang="ru-RU" sz="4000" dirty="0" smtClean="0">
                <a:solidFill>
                  <a:srgbClr val="002060"/>
                </a:solidFill>
              </a:rPr>
              <a:t>(например для генерации программ обработки деталей для станков с ЧПУ)</a:t>
            </a:r>
            <a:endParaRPr lang="ru-RU" sz="4000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743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8941" y="103031"/>
            <a:ext cx="11732267" cy="65348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000" b="1" dirty="0" smtClean="0">
                <a:solidFill>
                  <a:srgbClr val="00B0F0"/>
                </a:solidFill>
              </a:rPr>
              <a:t>САМ-система</a:t>
            </a:r>
            <a:r>
              <a:rPr lang="ru-RU" sz="3000" dirty="0" smtClean="0"/>
              <a:t> </a:t>
            </a:r>
            <a:r>
              <a:rPr lang="ru-RU" sz="3000" dirty="0"/>
              <a:t>предназначена для автоматического создания управляющих программ на основе геометрической информации, подготовленной в CAD системе. Главные преимущества, которые получает технолог при взаимодействии с системой, заключаются в наглядности работы, удобстве выбора геометрии, высокой скорости расчетов, возможности проверки и редактирования созданных траекторий.</a:t>
            </a:r>
          </a:p>
          <a:p>
            <a:pPr marL="0" indent="0">
              <a:buNone/>
            </a:pPr>
            <a:endParaRPr lang="ru-RU" sz="3000" dirty="0"/>
          </a:p>
          <a:p>
            <a:pPr marL="0" indent="0">
              <a:buNone/>
            </a:pPr>
            <a:r>
              <a:rPr lang="ru-RU" sz="3000" dirty="0"/>
              <a:t>Различные </a:t>
            </a:r>
            <a:r>
              <a:rPr lang="ru-RU" sz="3000" b="1" dirty="0" smtClean="0">
                <a:solidFill>
                  <a:srgbClr val="00B0F0"/>
                </a:solidFill>
              </a:rPr>
              <a:t>САМ-системы</a:t>
            </a:r>
            <a:r>
              <a:rPr lang="ru-RU" sz="3000" dirty="0" smtClean="0"/>
              <a:t> </a:t>
            </a:r>
            <a:r>
              <a:rPr lang="ru-RU" sz="3000" dirty="0"/>
              <a:t>могут отличаться друг от друга областью применения и возможностями. К примеру, существуют системы для токарной, фрезерной, электроэрозионной обработки, деревообработки и гравировки. Не смотря на то, что большинство современных CAD/CAM систем умеют создавать УП для любого типа производства, такое разделение по областям применения остается актуальным.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607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26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8" y="438826"/>
            <a:ext cx="10611314" cy="61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5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692" y="215691"/>
            <a:ext cx="11274014" cy="1129015"/>
          </a:xfrm>
          <a:solidFill>
            <a:srgbClr val="FFFF99"/>
          </a:solidFill>
        </p:spPr>
        <p:txBody>
          <a:bodyPr>
            <a:noAutofit/>
          </a:bodyPr>
          <a:lstStyle/>
          <a:p>
            <a:pPr algn="ctr"/>
            <a:r>
              <a:rPr lang="ru-RU" sz="4000" b="1" dirty="0">
                <a:solidFill>
                  <a:srgbClr val="002060"/>
                </a:solidFill>
              </a:rPr>
              <a:t>схема автоматизированной </a:t>
            </a:r>
            <a:r>
              <a:rPr lang="ru-RU" sz="4000" b="1" dirty="0" smtClean="0">
                <a:solidFill>
                  <a:srgbClr val="002060"/>
                </a:solidFill>
              </a:rPr>
              <a:t/>
            </a:r>
            <a:br>
              <a:rPr lang="ru-RU" sz="4000" b="1" dirty="0" smtClean="0">
                <a:solidFill>
                  <a:srgbClr val="002060"/>
                </a:solidFill>
              </a:rPr>
            </a:br>
            <a:r>
              <a:rPr lang="ru-RU" sz="4000" b="1" dirty="0" smtClean="0">
                <a:solidFill>
                  <a:srgbClr val="002060"/>
                </a:solidFill>
              </a:rPr>
              <a:t>системы </a:t>
            </a:r>
            <a:r>
              <a:rPr lang="ru-RU" sz="4000" b="1" dirty="0">
                <a:solidFill>
                  <a:srgbClr val="002060"/>
                </a:solidFill>
              </a:rPr>
              <a:t>управления</a:t>
            </a:r>
            <a:endParaRPr lang="ru-RU" sz="4000" dirty="0">
              <a:solidFill>
                <a:srgbClr val="002060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437" y="1487836"/>
            <a:ext cx="9255885" cy="536870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629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5849" y="174666"/>
            <a:ext cx="10803395" cy="1266676"/>
          </a:xfrm>
          <a:solidFill>
            <a:srgbClr val="FFFF99"/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+FPEF"/>
              </a:rPr>
              <a:t>PDM-</a:t>
            </a:r>
            <a:r>
              <a:rPr lang="ru-RU" sz="3600" b="1" dirty="0">
                <a:solidFill>
                  <a:srgbClr val="0070C0"/>
                </a:solidFill>
                <a:latin typeface="Times New Roman+FPEF"/>
              </a:rPr>
              <a:t>системы </a:t>
            </a:r>
            <a:r>
              <a:rPr lang="ru-RU" sz="3600" b="1" dirty="0" smtClean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sz="3600" b="1" dirty="0" smtClean="0">
                <a:solidFill>
                  <a:srgbClr val="0070C0"/>
                </a:solidFill>
                <a:latin typeface="Times New Roman+FPEF"/>
              </a:rPr>
            </a:br>
            <a:r>
              <a:rPr lang="ru-RU" sz="3600" b="1" dirty="0" smtClean="0">
                <a:solidFill>
                  <a:srgbClr val="0070C0"/>
                </a:solidFill>
                <a:latin typeface="Times New Roman+FPEF"/>
              </a:rPr>
              <a:t>(</a:t>
            </a:r>
            <a:r>
              <a:rPr lang="en-US" sz="3600" b="1" dirty="0">
                <a:solidFill>
                  <a:srgbClr val="0070C0"/>
                </a:solidFill>
                <a:latin typeface="Times New Roman+FPEF"/>
              </a:rPr>
              <a:t>Product Data Management)</a:t>
            </a:r>
            <a:endParaRPr lang="ru-RU" sz="36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89315"/>
            <a:ext cx="11951208" cy="4948593"/>
          </a:xfrm>
        </p:spPr>
        <p:txBody>
          <a:bodyPr>
            <a:noAutofit/>
          </a:bodyPr>
          <a:lstStyle/>
          <a:p>
            <a:pPr marL="0" indent="360363">
              <a:buNone/>
            </a:pPr>
            <a:r>
              <a:rPr lang="ru-RU" sz="2400" dirty="0" smtClean="0">
                <a:latin typeface="Times New Roman+FPEF"/>
              </a:rPr>
              <a:t>Представляют собой </a:t>
            </a:r>
            <a:r>
              <a:rPr lang="ru-RU" sz="2400" dirty="0">
                <a:latin typeface="Times New Roman+FPEF"/>
              </a:rPr>
              <a:t>организационно-технические системы, </a:t>
            </a:r>
            <a:r>
              <a:rPr lang="ru-RU" sz="2400" dirty="0" smtClean="0">
                <a:latin typeface="Times New Roman+FPEF"/>
              </a:rPr>
              <a:t>обеспечивающие управление </a:t>
            </a:r>
            <a:r>
              <a:rPr lang="ru-RU" sz="2400" dirty="0">
                <a:latin typeface="Times New Roman+FPEF"/>
              </a:rPr>
              <a:t>всей информацией об изделии</a:t>
            </a:r>
            <a:r>
              <a:rPr lang="ru-RU" sz="2400" dirty="0" smtClean="0">
                <a:latin typeface="Times New Roman+FPEF"/>
              </a:rPr>
              <a:t>.</a:t>
            </a:r>
          </a:p>
          <a:p>
            <a:pPr marL="0" indent="360363">
              <a:buNone/>
            </a:pPr>
            <a:r>
              <a:rPr lang="ru-RU" sz="2400" dirty="0" smtClean="0">
                <a:latin typeface="Times New Roman+FPEF"/>
              </a:rPr>
              <a:t>С </a:t>
            </a:r>
            <a:r>
              <a:rPr lang="ru-RU" sz="2400" dirty="0">
                <a:latin typeface="Times New Roman+FPEF"/>
              </a:rPr>
              <a:t>помощью </a:t>
            </a:r>
            <a:r>
              <a:rPr lang="ru-RU" sz="2400" dirty="0" smtClean="0">
                <a:latin typeface="Times New Roman+FPEF"/>
              </a:rPr>
              <a:t>PDM-систем </a:t>
            </a:r>
            <a:r>
              <a:rPr lang="ru-RU" sz="2400" dirty="0">
                <a:latin typeface="Times New Roman+FPEF"/>
              </a:rPr>
              <a:t>осуществляется отслеживание больших массивов </a:t>
            </a:r>
            <a:r>
              <a:rPr lang="ru-RU" sz="2400" dirty="0" smtClean="0">
                <a:latin typeface="Times New Roman+FPEF"/>
              </a:rPr>
              <a:t>данных и </a:t>
            </a:r>
            <a:r>
              <a:rPr lang="ru-RU" sz="2400" dirty="0">
                <a:latin typeface="Times New Roman+FPEF"/>
              </a:rPr>
              <a:t>инженерно-технической информации, необходимых на </a:t>
            </a:r>
            <a:r>
              <a:rPr lang="ru-RU" sz="2400" dirty="0" smtClean="0">
                <a:latin typeface="Times New Roman+FPEF"/>
              </a:rPr>
              <a:t>этапах проектирования</a:t>
            </a:r>
            <a:r>
              <a:rPr lang="ru-RU" sz="2400" dirty="0">
                <a:latin typeface="Times New Roman+FPEF"/>
              </a:rPr>
              <a:t>, производства или строительства, а также </a:t>
            </a:r>
            <a:r>
              <a:rPr lang="ru-RU" sz="2400" dirty="0" smtClean="0">
                <a:latin typeface="Times New Roman+FPEF"/>
              </a:rPr>
              <a:t>поддержка </a:t>
            </a:r>
            <a:r>
              <a:rPr lang="ru-RU" sz="2400" dirty="0">
                <a:latin typeface="Times New Roman+FPEF"/>
              </a:rPr>
              <a:t>эксплуатации, сопровождения и утилизации </a:t>
            </a:r>
            <a:r>
              <a:rPr lang="ru-RU" sz="2400" dirty="0" smtClean="0">
                <a:latin typeface="Times New Roman+FPEF"/>
              </a:rPr>
              <a:t>технических </a:t>
            </a:r>
            <a:r>
              <a:rPr lang="ru-RU" sz="2400" dirty="0">
                <a:latin typeface="Times New Roman+FPEF"/>
              </a:rPr>
              <a:t>изделий. </a:t>
            </a:r>
            <a:endParaRPr lang="ru-RU" sz="2400" dirty="0" smtClean="0">
              <a:latin typeface="Times New Roman+FPEF"/>
            </a:endParaRPr>
          </a:p>
          <a:p>
            <a:pPr marL="0" indent="360363">
              <a:buNone/>
            </a:pPr>
            <a:r>
              <a:rPr lang="ru-RU" sz="2400" dirty="0" smtClean="0">
                <a:latin typeface="Times New Roman+FPEF"/>
              </a:rPr>
              <a:t>PDM-системы </a:t>
            </a:r>
            <a:r>
              <a:rPr lang="ru-RU" sz="2400" dirty="0">
                <a:latin typeface="Times New Roman+FPEF"/>
              </a:rPr>
              <a:t>интегрируют информацию </a:t>
            </a:r>
            <a:r>
              <a:rPr lang="ru-RU" sz="2400" dirty="0" smtClean="0">
                <a:latin typeface="Times New Roman+FPEF"/>
              </a:rPr>
              <a:t>любых форматов </a:t>
            </a:r>
            <a:r>
              <a:rPr lang="ru-RU" sz="2400" dirty="0">
                <a:latin typeface="Times New Roman+FPEF"/>
              </a:rPr>
              <a:t>и типов, предоставляя её пользователям уже в </a:t>
            </a:r>
            <a:r>
              <a:rPr lang="ru-RU" sz="2400" dirty="0" smtClean="0">
                <a:latin typeface="Times New Roman+FPEF"/>
              </a:rPr>
              <a:t>структурированном </a:t>
            </a:r>
            <a:r>
              <a:rPr lang="ru-RU" sz="2400" dirty="0">
                <a:latin typeface="Times New Roman+FPEF"/>
              </a:rPr>
              <a:t>виде (при этом структуризация привязана к </a:t>
            </a:r>
            <a:r>
              <a:rPr lang="ru-RU" sz="2400" dirty="0" smtClean="0">
                <a:latin typeface="Times New Roman+FPEF"/>
              </a:rPr>
              <a:t>особенностям </a:t>
            </a:r>
            <a:r>
              <a:rPr lang="ru-RU" sz="2400" dirty="0">
                <a:latin typeface="Times New Roman+FPEF"/>
              </a:rPr>
              <a:t>современного промышленного производства). </a:t>
            </a:r>
            <a:endParaRPr lang="ru-RU" sz="2400" dirty="0" smtClean="0">
              <a:latin typeface="Times New Roman+FPEF"/>
            </a:endParaRPr>
          </a:p>
          <a:p>
            <a:pPr marL="0" indent="360363">
              <a:buNone/>
            </a:pPr>
            <a:r>
              <a:rPr lang="ru-RU" sz="2400" dirty="0" smtClean="0">
                <a:latin typeface="Times New Roman+FPEF"/>
              </a:rPr>
              <a:t>PDM-системы </a:t>
            </a:r>
            <a:r>
              <a:rPr lang="ru-RU" sz="2400" dirty="0">
                <a:latin typeface="Times New Roman+FPEF"/>
              </a:rPr>
              <a:t>работают не только с текстовыми документами, но и </a:t>
            </a:r>
            <a:r>
              <a:rPr lang="ru-RU" sz="2400" dirty="0" smtClean="0">
                <a:latin typeface="Times New Roman+FPEF"/>
              </a:rPr>
              <a:t>с геометрическими </a:t>
            </a:r>
            <a:r>
              <a:rPr lang="ru-RU" sz="2400" dirty="0">
                <a:latin typeface="Times New Roman+FPEF"/>
              </a:rPr>
              <a:t>моделями и данными, необходимыми </a:t>
            </a:r>
            <a:r>
              <a:rPr lang="ru-RU" sz="2400" dirty="0" smtClean="0">
                <a:latin typeface="Times New Roman+FPEF"/>
              </a:rPr>
              <a:t>для функционирования </a:t>
            </a:r>
            <a:r>
              <a:rPr lang="ru-RU" sz="2400" dirty="0">
                <a:latin typeface="Times New Roman+FPEF"/>
              </a:rPr>
              <a:t>автоматических линий, станков с ЧПУ и </a:t>
            </a:r>
            <a:r>
              <a:rPr lang="ru-RU" sz="2400" dirty="0" err="1">
                <a:latin typeface="Times New Roman+FPEF"/>
              </a:rPr>
              <a:t>др</a:t>
            </a:r>
            <a:r>
              <a:rPr lang="ru-RU" sz="2400" dirty="0" smtClean="0">
                <a:latin typeface="Times New Roman+FPEF"/>
              </a:rPr>
              <a:t>, причём </a:t>
            </a:r>
            <a:r>
              <a:rPr lang="ru-RU" sz="2400" dirty="0">
                <a:latin typeface="Times New Roman+FPEF"/>
              </a:rPr>
              <a:t>доступ к таким данным осуществляется </a:t>
            </a:r>
            <a:r>
              <a:rPr lang="ru-RU" sz="2400" dirty="0" smtClean="0">
                <a:latin typeface="Times New Roman+FPEF"/>
              </a:rPr>
              <a:t>непосредственно </a:t>
            </a:r>
            <a:r>
              <a:rPr lang="ru-RU" sz="2400" dirty="0">
                <a:latin typeface="Times New Roman+FPEF"/>
              </a:rPr>
              <a:t>из </a:t>
            </a:r>
            <a:r>
              <a:rPr lang="en-US" sz="2400" dirty="0">
                <a:latin typeface="Times New Roman+FPEF"/>
              </a:rPr>
              <a:t>PDM-</a:t>
            </a:r>
            <a:r>
              <a:rPr lang="ru-RU" sz="2400" dirty="0">
                <a:latin typeface="Times New Roman+FPEF"/>
              </a:rPr>
              <a:t>системы.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101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6823" y="369882"/>
            <a:ext cx="10058400" cy="1549071"/>
          </a:xfrm>
        </p:spPr>
        <p:txBody>
          <a:bodyPr/>
          <a:lstStyle/>
          <a:p>
            <a:pPr marL="0" indent="0">
              <a:buNone/>
            </a:pPr>
            <a:r>
              <a:rPr lang="ru-RU" sz="4400" b="1" dirty="0">
                <a:solidFill>
                  <a:srgbClr val="002060"/>
                </a:solidFill>
              </a:rPr>
              <a:t>PDM-системы</a:t>
            </a:r>
            <a:r>
              <a:rPr lang="ru-RU" sz="4400" dirty="0"/>
              <a:t> являются </a:t>
            </a:r>
            <a:r>
              <a:rPr lang="ru-RU" sz="4400" dirty="0" smtClean="0"/>
              <a:t>неотъемлемой </a:t>
            </a:r>
            <a:r>
              <a:rPr lang="ru-RU" sz="4400" dirty="0"/>
              <a:t>частью PLM-систем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29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811369" y="2378076"/>
            <a:ext cx="1084401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</a:rPr>
              <a:t>PLM-</a:t>
            </a:r>
            <a:r>
              <a:rPr lang="ru-RU" sz="3600" b="1" dirty="0" smtClean="0">
                <a:solidFill>
                  <a:srgbClr val="002060"/>
                </a:solidFill>
              </a:rPr>
              <a:t>системы </a:t>
            </a:r>
            <a:r>
              <a:rPr lang="ru-RU" sz="3600" dirty="0" smtClean="0"/>
              <a:t>интегрируют в единое </a:t>
            </a:r>
            <a:r>
              <a:rPr lang="ru-RU" sz="3600" dirty="0"/>
              <a:t>информационное </a:t>
            </a:r>
            <a:r>
              <a:rPr lang="ru-RU" sz="3600" dirty="0" smtClean="0"/>
              <a:t>пространство функционирование таких типов систем, как:</a:t>
            </a:r>
          </a:p>
          <a:p>
            <a:r>
              <a:rPr lang="ru-RU" sz="3600" dirty="0" smtClean="0"/>
              <a:t>САПР</a:t>
            </a:r>
            <a:r>
              <a:rPr lang="ru-RU" sz="3600" dirty="0"/>
              <a:t>, ERP, PDM, SCM, CRM и другие автоматизированные </a:t>
            </a:r>
            <a:r>
              <a:rPr lang="ru-RU" sz="3600" dirty="0" smtClean="0"/>
              <a:t>системы многих предприятий.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51452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99245" y="258737"/>
            <a:ext cx="11551963" cy="6392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MRPII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(Manufacturing Resource Planning)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ERP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(Enterprise(-wide) Resource Planning)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ERPII</a:t>
            </a:r>
            <a:r>
              <a:rPr lang="ru-RU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 стратегия разработки и внедрения приложения, которая распространяется за пределы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ERP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-функций, чтобы обеспечить интеграцию ключевой для предприятия специфики, внутреннего и внешнего сотрудничества, операционных и финансовых процессов.</a:t>
            </a: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CRM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 Relationship Management System)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MRP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(material requirement planning)</a:t>
            </a:r>
            <a:endParaRPr lang="ru-RU" sz="3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ECM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(Enterprise Content Management) (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СЭД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9"/>
            </a:pPr>
            <a:r>
              <a:rPr lang="en-US" sz="3200" b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HRM</a:t>
            </a:r>
            <a:r>
              <a:rPr lang="en-US" sz="320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(Human Resource Management – управление персоналом)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322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828" y="346971"/>
            <a:ext cx="8387917" cy="629093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219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80" y="871537"/>
            <a:ext cx="7257970" cy="55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05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2" y="255320"/>
            <a:ext cx="11422436" cy="60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77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2" y="690048"/>
            <a:ext cx="11236136" cy="502817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478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367" y="395639"/>
            <a:ext cx="11333408" cy="6242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b="1" dirty="0" smtClean="0">
                <a:solidFill>
                  <a:srgbClr val="002060"/>
                </a:solidFill>
              </a:rPr>
              <a:t>PLM</a:t>
            </a:r>
            <a:r>
              <a:rPr lang="ru-RU" sz="3200" b="1" dirty="0" smtClean="0">
                <a:solidFill>
                  <a:srgbClr val="002060"/>
                </a:solidFill>
              </a:rPr>
              <a:t> </a:t>
            </a:r>
            <a:r>
              <a:rPr lang="ru-RU" sz="3200" dirty="0" smtClean="0"/>
              <a:t>— это не система и </a:t>
            </a:r>
            <a:r>
              <a:rPr lang="ru-RU" sz="3200" dirty="0"/>
              <a:t>не класс систем, как, например, CAD/CAM, CAE или PDM, </a:t>
            </a:r>
            <a:r>
              <a:rPr lang="ru-RU" sz="3200" b="1" dirty="0">
                <a:solidFill>
                  <a:srgbClr val="002060"/>
                </a:solidFill>
              </a:rPr>
              <a:t>а стратегия производства промышленных изделий с применением комплексной компьютеризации,</a:t>
            </a:r>
            <a:r>
              <a:rPr lang="ru-RU" sz="3200" dirty="0"/>
              <a:t> которая базируется на едином представлении информации об изделии (продукте) на всех стадиях его жизненного цикла. </a:t>
            </a:r>
            <a:endParaRPr lang="ru-RU" sz="3200" dirty="0" smtClean="0"/>
          </a:p>
          <a:p>
            <a:pPr marL="0" indent="0">
              <a:buNone/>
            </a:pPr>
            <a:r>
              <a:rPr lang="ru-RU" sz="3200" dirty="0" smtClean="0"/>
              <a:t>Эта </a:t>
            </a:r>
            <a:r>
              <a:rPr lang="ru-RU" sz="3200" dirty="0"/>
              <a:t>информация может (и не просто может, но должна) совместно использоваться всеми участниками расширенного предприятия, к которым относятся основной производитель продукта, поставщики, субподрядчики, заказчики и потребители.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029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546" y="227055"/>
            <a:ext cx="11796662" cy="764618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+mn-lt"/>
              </a:rPr>
              <a:t>Цели внедрения </a:t>
            </a:r>
            <a:r>
              <a:rPr lang="en-US" b="1" dirty="0" smtClean="0">
                <a:solidFill>
                  <a:srgbClr val="002060"/>
                </a:solidFill>
                <a:latin typeface="+mn-lt"/>
              </a:rPr>
              <a:t>PLM-</a:t>
            </a:r>
            <a:r>
              <a:rPr lang="ru-RU" b="1" dirty="0" smtClean="0">
                <a:solidFill>
                  <a:srgbClr val="002060"/>
                </a:solidFill>
                <a:latin typeface="+mn-lt"/>
              </a:rPr>
              <a:t>систем</a:t>
            </a:r>
            <a:endParaRPr lang="ru-RU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4546" y="1194129"/>
            <a:ext cx="11796662" cy="5443780"/>
          </a:xfrm>
        </p:spPr>
        <p:txBody>
          <a:bodyPr>
            <a:noAutofit/>
          </a:bodyPr>
          <a:lstStyle/>
          <a:p>
            <a:r>
              <a:rPr lang="ru-RU" sz="3600" dirty="0" smtClean="0"/>
              <a:t> Повышение </a:t>
            </a:r>
            <a:r>
              <a:rPr lang="ru-RU" sz="3600" dirty="0"/>
              <a:t>производительности труда сотрудников;</a:t>
            </a:r>
          </a:p>
          <a:p>
            <a:r>
              <a:rPr lang="ru-RU" sz="3600" dirty="0" smtClean="0"/>
              <a:t> Сокращение </a:t>
            </a:r>
            <a:r>
              <a:rPr lang="ru-RU" sz="3600" dirty="0"/>
              <a:t>сроков подготовки производства;</a:t>
            </a:r>
          </a:p>
          <a:p>
            <a:r>
              <a:rPr lang="ru-RU" sz="3600" dirty="0" smtClean="0"/>
              <a:t> Повышение </a:t>
            </a:r>
            <a:r>
              <a:rPr lang="ru-RU" sz="3600" dirty="0"/>
              <a:t>качества продукции и степени удовлетворенности клиентов;</a:t>
            </a:r>
          </a:p>
          <a:p>
            <a:r>
              <a:rPr lang="ru-RU" sz="3600" dirty="0" smtClean="0"/>
              <a:t> Снижение </a:t>
            </a:r>
            <a:r>
              <a:rPr lang="ru-RU" sz="3600" dirty="0"/>
              <a:t>стоимостных издержек;</a:t>
            </a:r>
          </a:p>
          <a:p>
            <a:r>
              <a:rPr lang="ru-RU" sz="3600" dirty="0" smtClean="0"/>
              <a:t> Сопровождение </a:t>
            </a:r>
            <a:r>
              <a:rPr lang="ru-RU" sz="3600" dirty="0"/>
              <a:t>интеллектуальной собственности предприятия;</a:t>
            </a:r>
          </a:p>
          <a:p>
            <a:r>
              <a:rPr lang="ru-RU" sz="3600" dirty="0" smtClean="0"/>
              <a:t> Обеспечение </a:t>
            </a:r>
            <a:r>
              <a:rPr lang="ru-RU" sz="3600" dirty="0"/>
              <a:t>данными АСУП/ERP-системы;</a:t>
            </a:r>
          </a:p>
          <a:p>
            <a:r>
              <a:rPr lang="ru-RU" sz="3600" dirty="0" smtClean="0"/>
              <a:t> Соответствие </a:t>
            </a:r>
            <a:r>
              <a:rPr lang="ru-RU" sz="3600" dirty="0"/>
              <a:t>предприятия требованиям ISO 9000.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8992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0607" y="163818"/>
            <a:ext cx="11217499" cy="65975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В систему управления жизненными циклами продуктов включают модули:</a:t>
            </a:r>
          </a:p>
          <a:p>
            <a:endParaRPr lang="ru-RU" sz="3200" dirty="0"/>
          </a:p>
          <a:p>
            <a:r>
              <a:rPr lang="ru-RU" sz="3200" dirty="0" smtClean="0"/>
              <a:t> исследования </a:t>
            </a:r>
            <a:r>
              <a:rPr lang="ru-RU" sz="3200" dirty="0"/>
              <a:t>рынка;</a:t>
            </a:r>
          </a:p>
          <a:p>
            <a:r>
              <a:rPr lang="ru-RU" sz="3200" dirty="0" smtClean="0"/>
              <a:t> проектирования</a:t>
            </a:r>
            <a:r>
              <a:rPr lang="ru-RU" sz="3200" dirty="0"/>
              <a:t>, планирования, создания продуктов и рабочих процессов;</a:t>
            </a:r>
          </a:p>
          <a:p>
            <a:r>
              <a:rPr lang="ru-RU" sz="3200" dirty="0" smtClean="0"/>
              <a:t> закупки </a:t>
            </a:r>
            <a:r>
              <a:rPr lang="ru-RU" sz="3200" dirty="0"/>
              <a:t>сырья, производства, проверки изделий;</a:t>
            </a:r>
          </a:p>
          <a:p>
            <a:r>
              <a:rPr lang="ru-RU" sz="3200" dirty="0" smtClean="0"/>
              <a:t> упаковки</a:t>
            </a:r>
            <a:r>
              <a:rPr lang="ru-RU" sz="3200" dirty="0"/>
              <a:t>, хранения, продаж;</a:t>
            </a:r>
          </a:p>
          <a:p>
            <a:r>
              <a:rPr lang="ru-RU" sz="3200" dirty="0" smtClean="0"/>
              <a:t> технической </a:t>
            </a:r>
            <a:r>
              <a:rPr lang="ru-RU" sz="3200" dirty="0"/>
              <a:t>и эксплуатационной поддержки;</a:t>
            </a:r>
          </a:p>
          <a:p>
            <a:r>
              <a:rPr lang="ru-RU" sz="3200" dirty="0" smtClean="0"/>
              <a:t> обеспечения </a:t>
            </a:r>
            <a:r>
              <a:rPr lang="ru-RU" sz="3200" dirty="0"/>
              <a:t>взаимодействия между различными системами, интеграции их в общее информационное поле;</a:t>
            </a:r>
          </a:p>
          <a:p>
            <a:r>
              <a:rPr lang="ru-RU" sz="3200" dirty="0" smtClean="0"/>
              <a:t> утилизации </a:t>
            </a:r>
            <a:r>
              <a:rPr lang="ru-RU" sz="3200" dirty="0"/>
              <a:t>и так далее.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41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6060" y="942546"/>
            <a:ext cx="11745147" cy="6398412"/>
          </a:xfrm>
        </p:spPr>
        <p:txBody>
          <a:bodyPr>
            <a:noAutofit/>
          </a:bodyPr>
          <a:lstStyle/>
          <a:p>
            <a:r>
              <a:rPr lang="ru-RU" sz="2100" dirty="0" smtClean="0"/>
              <a:t>Управление </a:t>
            </a:r>
            <a:r>
              <a:rPr lang="ru-RU" sz="2100" dirty="0"/>
              <a:t>данными и информацией о продукте: о его конфигурации и окружении (</a:t>
            </a:r>
            <a:r>
              <a:rPr lang="ru-RU" sz="2100" dirty="0" err="1"/>
              <a:t>content</a:t>
            </a:r>
            <a:r>
              <a:rPr lang="ru-RU" sz="2100" dirty="0"/>
              <a:t> &amp; </a:t>
            </a:r>
            <a:r>
              <a:rPr lang="ru-RU" sz="2100" dirty="0" err="1"/>
              <a:t>context</a:t>
            </a:r>
            <a:r>
              <a:rPr lang="ru-RU" sz="2100" dirty="0"/>
              <a:t>)</a:t>
            </a:r>
          </a:p>
          <a:p>
            <a:r>
              <a:rPr lang="ru-RU" sz="2100" dirty="0"/>
              <a:t>Управление последовательностью проектирования (design </a:t>
            </a:r>
            <a:r>
              <a:rPr lang="ru-RU" sz="2100" dirty="0" err="1"/>
              <a:t>chain</a:t>
            </a:r>
            <a:r>
              <a:rPr lang="ru-RU" sz="2100" dirty="0"/>
              <a:t>)</a:t>
            </a:r>
          </a:p>
          <a:p>
            <a:r>
              <a:rPr lang="ru-RU" sz="2100" dirty="0"/>
              <a:t>Управление документами (всех необходимых типов и форматов)</a:t>
            </a:r>
          </a:p>
          <a:p>
            <a:r>
              <a:rPr lang="ru-RU" sz="2100" dirty="0"/>
              <a:t>Управление требованиями</a:t>
            </a:r>
          </a:p>
          <a:p>
            <a:r>
              <a:rPr lang="ru-RU" sz="2100" dirty="0"/>
              <a:t>Управление линейкой продукта, портфолио продукта и проекта</a:t>
            </a:r>
          </a:p>
          <a:p>
            <a:r>
              <a:rPr lang="ru-RU" sz="2100" dirty="0"/>
              <a:t>Управление активами</a:t>
            </a:r>
          </a:p>
          <a:p>
            <a:r>
              <a:rPr lang="ru-RU" sz="2100" dirty="0"/>
              <a:t>Управление эксплуатационной информацией (сбор данных после продажи продукта)</a:t>
            </a:r>
          </a:p>
          <a:p>
            <a:r>
              <a:rPr lang="ru-RU" sz="2100" dirty="0"/>
              <a:t>Управление программами и проектами</a:t>
            </a:r>
          </a:p>
          <a:p>
            <a:r>
              <a:rPr lang="ru-RU" sz="2100" dirty="0"/>
              <a:t>Визуализация и совместная работа</a:t>
            </a:r>
          </a:p>
          <a:p>
            <a:r>
              <a:rPr lang="ru-RU" sz="2100" dirty="0"/>
              <a:t>Управление поставщиками комплектующих</a:t>
            </a:r>
          </a:p>
          <a:p>
            <a:r>
              <a:rPr lang="ru-RU" sz="2100" dirty="0"/>
              <a:t>Управление производством</a:t>
            </a:r>
          </a:p>
          <a:p>
            <a:r>
              <a:rPr lang="ru-RU" sz="2100" dirty="0"/>
              <a:t>Разработка описаний продукта (</a:t>
            </a:r>
            <a:r>
              <a:rPr lang="ru-RU" sz="2100" dirty="0" err="1"/>
              <a:t>Product</a:t>
            </a:r>
            <a:r>
              <a:rPr lang="ru-RU" sz="2100" dirty="0"/>
              <a:t> </a:t>
            </a:r>
            <a:r>
              <a:rPr lang="ru-RU" sz="2100" dirty="0" err="1"/>
              <a:t>definition</a:t>
            </a:r>
            <a:r>
              <a:rPr lang="ru-RU" sz="2100" dirty="0"/>
              <a:t> </a:t>
            </a:r>
            <a:r>
              <a:rPr lang="ru-RU" sz="2100" dirty="0" err="1"/>
              <a:t>information</a:t>
            </a:r>
            <a:r>
              <a:rPr lang="ru-RU" sz="2100" dirty="0"/>
              <a:t> </a:t>
            </a:r>
            <a:r>
              <a:rPr lang="ru-RU" sz="2100" dirty="0" err="1"/>
              <a:t>authoring</a:t>
            </a:r>
            <a:r>
              <a:rPr lang="ru-RU" sz="2100" dirty="0"/>
              <a:t>)</a:t>
            </a:r>
          </a:p>
          <a:p>
            <a:r>
              <a:rPr lang="ru-RU" sz="2100" dirty="0"/>
              <a:t>Анализ продукта, </a:t>
            </a:r>
            <a:r>
              <a:rPr lang="ru-RU" sz="2100" dirty="0" err="1"/>
              <a:t>валидация</a:t>
            </a:r>
            <a:r>
              <a:rPr lang="ru-RU" sz="2100" dirty="0"/>
              <a:t> и имитационное моделирование</a:t>
            </a:r>
          </a:p>
          <a:p>
            <a:r>
              <a:rPr lang="ru-RU" sz="2100" dirty="0"/>
              <a:t>Разработка технических описаний (инструкций, руководств и пр.)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37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05307" y="296215"/>
            <a:ext cx="10522941" cy="389680"/>
          </a:xfrm>
        </p:spPr>
        <p:txBody>
          <a:bodyPr>
            <a:normAutofit fontScale="90000"/>
          </a:bodyPr>
          <a:lstStyle/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389481" y="167889"/>
            <a:ext cx="6439437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002060"/>
                </a:solidFill>
              </a:rPr>
              <a:t>Функции PLM-системы</a:t>
            </a:r>
            <a:endParaRPr lang="ru-RU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501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38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9" y="182279"/>
            <a:ext cx="11010558" cy="609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9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39</a:t>
            </a:fld>
            <a:endParaRPr lang="ru-RU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373487" y="837127"/>
            <a:ext cx="11139130" cy="54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38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25003" y="252374"/>
            <a:ext cx="11410682" cy="6415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16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EAM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(Enterprise Asset  Management) (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управление ремонтами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16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MES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-система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(Manufacturing Execution System)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16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WMS</a:t>
            </a: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(Warehouse Management System) (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управление складом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16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SCM</a:t>
            </a:r>
            <a:r>
              <a:rPr lang="ru-RU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Supply Chain Management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Система управления цепочками поставок</a:t>
            </a: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16"/>
            </a:pPr>
            <a:r>
              <a:rPr lang="en-US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CSRP</a:t>
            </a:r>
            <a:r>
              <a:rPr lang="ru-RU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(Customer Synchronized Resources Planning) — управление, ориентированное на взаимодействие с клиентами, — планирование ресурсов, синхронизованное с покупателем. </a:t>
            </a:r>
          </a:p>
          <a:p>
            <a:pPr marL="514350" lvl="0" indent="-514350">
              <a:lnSpc>
                <a:spcPct val="107000"/>
              </a:lnSpc>
              <a:spcAft>
                <a:spcPts val="0"/>
              </a:spcAft>
              <a:buFont typeface="+mj-lt"/>
              <a:buAutoNum type="arabicPeriod" startAt="16"/>
            </a:pPr>
            <a:r>
              <a:rPr lang="en-US" sz="3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 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(Business Intelligence) (системы бизнес-аналитики)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453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6" y="8192"/>
            <a:ext cx="11293894" cy="662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35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2423" y="175539"/>
            <a:ext cx="10058400" cy="571436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rgbClr val="002060"/>
                </a:solidFill>
              </a:rPr>
              <a:t>1С:</a:t>
            </a:r>
            <a:r>
              <a:rPr lang="en-US" b="1" dirty="0">
                <a:solidFill>
                  <a:srgbClr val="002060"/>
                </a:solidFill>
              </a:rPr>
              <a:t>PDM 3"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423" y="987558"/>
            <a:ext cx="8821126" cy="574967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41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725" y="0"/>
            <a:ext cx="5057109" cy="690176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181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27192"/>
          </a:xfrm>
          <a:solidFill>
            <a:srgbClr val="FFFF99"/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АСУТП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848" y="1611824"/>
            <a:ext cx="10058400" cy="4560376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444500">
              <a:buNone/>
            </a:pPr>
            <a:r>
              <a:rPr lang="ru-RU" sz="3200" dirty="0" smtClean="0">
                <a:solidFill>
                  <a:srgbClr val="002060"/>
                </a:solidFill>
              </a:rPr>
              <a:t>Автоматизированная система управления технологическим процессом (АСУ ТП) — комплекс программных и технических средств, предназначенный для автоматизации управления технологическим оборудованием на предприятиях. </a:t>
            </a:r>
          </a:p>
          <a:p>
            <a:pPr marL="0" indent="444500">
              <a:buNone/>
            </a:pPr>
            <a:r>
              <a:rPr lang="ru-RU" sz="3200" dirty="0" smtClean="0">
                <a:solidFill>
                  <a:srgbClr val="002060"/>
                </a:solidFill>
              </a:rPr>
              <a:t>Обычно имеет связь с автоматизированной системой управления предприятием (АСУП).</a:t>
            </a:r>
          </a:p>
          <a:p>
            <a:pPr marL="0" indent="444500">
              <a:buNone/>
            </a:pPr>
            <a:r>
              <a:rPr lang="ru-RU" sz="3200" b="1" dirty="0">
                <a:solidFill>
                  <a:srgbClr val="0070C0"/>
                </a:solidFill>
              </a:rPr>
              <a:t>DCS (</a:t>
            </a:r>
            <a:r>
              <a:rPr lang="ru-RU" sz="3200" b="1" dirty="0" err="1">
                <a:solidFill>
                  <a:srgbClr val="0070C0"/>
                </a:solidFill>
              </a:rPr>
              <a:t>Distributed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rgbClr val="0070C0"/>
                </a:solidFill>
              </a:rPr>
              <a:t>Control</a:t>
            </a:r>
            <a:r>
              <a:rPr lang="ru-RU" sz="3200" b="1" dirty="0">
                <a:solidFill>
                  <a:srgbClr val="0070C0"/>
                </a:solidFill>
              </a:rPr>
              <a:t> </a:t>
            </a:r>
            <a:r>
              <a:rPr lang="ru-RU" sz="3200" b="1" dirty="0" err="1">
                <a:solidFill>
                  <a:srgbClr val="0070C0"/>
                </a:solidFill>
              </a:rPr>
              <a:t>System</a:t>
            </a:r>
            <a:r>
              <a:rPr lang="ru-RU" sz="3200" b="1" dirty="0">
                <a:solidFill>
                  <a:srgbClr val="0070C0"/>
                </a:solidFill>
              </a:rPr>
              <a:t>)</a:t>
            </a:r>
          </a:p>
          <a:p>
            <a:pPr marL="0" indent="444500">
              <a:buNone/>
            </a:pPr>
            <a:endParaRPr lang="ru-RU" sz="3200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747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003" y="244893"/>
            <a:ext cx="10716251" cy="602789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724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7730" y="344123"/>
            <a:ext cx="11333408" cy="61597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/>
              <a:t>Назначение АСУ ТП:</a:t>
            </a:r>
          </a:p>
          <a:p>
            <a:endParaRPr lang="ru-RU" sz="3200" dirty="0"/>
          </a:p>
          <a:p>
            <a:r>
              <a:rPr lang="ru-RU" sz="3200" dirty="0" smtClean="0"/>
              <a:t> повышение </a:t>
            </a:r>
            <a:r>
              <a:rPr lang="ru-RU" sz="3200" dirty="0"/>
              <a:t>эффективности работы оборудования,</a:t>
            </a:r>
          </a:p>
          <a:p>
            <a:r>
              <a:rPr lang="ru-RU" sz="3200" dirty="0" smtClean="0"/>
              <a:t> обеспечение </a:t>
            </a:r>
            <a:r>
              <a:rPr lang="ru-RU" sz="3200" dirty="0"/>
              <a:t>удобства управления технологическими процессами,</a:t>
            </a:r>
          </a:p>
          <a:p>
            <a:r>
              <a:rPr lang="ru-RU" sz="3200" dirty="0" smtClean="0"/>
              <a:t> контроль </a:t>
            </a:r>
            <a:r>
              <a:rPr lang="ru-RU" sz="3200" dirty="0"/>
              <a:t>и мониторинг технологических параметров,</a:t>
            </a:r>
          </a:p>
          <a:p>
            <a:r>
              <a:rPr lang="ru-RU" sz="3200" dirty="0" smtClean="0"/>
              <a:t> исключение </a:t>
            </a:r>
            <a:r>
              <a:rPr lang="ru-RU" sz="3200" dirty="0"/>
              <a:t>рисков простоев, сбоев работы оборудования,</a:t>
            </a:r>
          </a:p>
          <a:p>
            <a:r>
              <a:rPr lang="ru-RU" sz="3200" dirty="0" smtClean="0"/>
              <a:t> исчезновение </a:t>
            </a:r>
            <a:r>
              <a:rPr lang="ru-RU" sz="3200" dirty="0"/>
              <a:t>ошибок персонала в процессе управления.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552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3183" y="189576"/>
            <a:ext cx="11758025" cy="62369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/>
              <a:t>Принцип </a:t>
            </a:r>
            <a:r>
              <a:rPr lang="ru-RU" sz="3200" dirty="0"/>
              <a:t>действия АСУ ТП основан на измерении параметров технологического процесса с помощью интеллектуальных средств измерения и последующем управлении технологическим процессом. </a:t>
            </a:r>
            <a:endParaRPr lang="ru-RU" sz="3200" dirty="0" smtClean="0"/>
          </a:p>
          <a:p>
            <a:pPr marL="0" indent="0">
              <a:buNone/>
            </a:pPr>
            <a:r>
              <a:rPr lang="ru-RU" sz="3200" dirty="0" smtClean="0"/>
              <a:t>На </a:t>
            </a:r>
            <a:r>
              <a:rPr lang="ru-RU" sz="3200" dirty="0"/>
              <a:t>нижнем или полевом уровне АСУ ТП расположены датчики, полевое оборудование, исполнительные механизмы. </a:t>
            </a:r>
            <a:endParaRPr lang="ru-RU" sz="3200" dirty="0" smtClean="0"/>
          </a:p>
          <a:p>
            <a:pPr marL="0" indent="0">
              <a:buNone/>
            </a:pPr>
            <a:r>
              <a:rPr lang="ru-RU" sz="3200" dirty="0" smtClean="0"/>
              <a:t>С </a:t>
            </a:r>
            <a:r>
              <a:rPr lang="ru-RU" sz="3200" dirty="0"/>
              <a:t>датчиков, которые фиксируют контролируемые параметры, поступает сигнал на промышленные контроллеры. </a:t>
            </a:r>
            <a:endParaRPr lang="ru-RU" sz="3200" dirty="0" smtClean="0"/>
          </a:p>
          <a:p>
            <a:pPr marL="0" indent="0">
              <a:buNone/>
            </a:pPr>
            <a:r>
              <a:rPr lang="ru-RU" sz="3200" dirty="0" smtClean="0"/>
              <a:t>С </a:t>
            </a:r>
            <a:r>
              <a:rPr lang="ru-RU" sz="3200" dirty="0"/>
              <a:t>контроллеров информация передается на верхний уровень управления объектом – к диспетчеру. </a:t>
            </a:r>
            <a:endParaRPr lang="ru-RU" sz="3200" dirty="0" smtClean="0"/>
          </a:p>
          <a:p>
            <a:pPr marL="0" indent="0">
              <a:buNone/>
            </a:pPr>
            <a:r>
              <a:rPr lang="ru-RU" sz="3200" dirty="0" smtClean="0"/>
              <a:t>Верхний </a:t>
            </a:r>
            <a:r>
              <a:rPr lang="ru-RU" sz="3200" dirty="0"/>
              <a:t>уровень АСУ ТП содержит базу серверов, инженерных и операторских (рабочих) станций.</a:t>
            </a:r>
          </a:p>
          <a:p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885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5909" y="206062"/>
            <a:ext cx="11835299" cy="5966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700" dirty="0"/>
              <a:t>В свою очередь, диспетчер ведет постоянное наблюдение за процессом производства и управляет работой агрегатов в дистанционном режиме. </a:t>
            </a:r>
            <a:endParaRPr lang="ru-RU" sz="2700" dirty="0" smtClean="0"/>
          </a:p>
          <a:p>
            <a:pPr marL="0" indent="0">
              <a:buNone/>
            </a:pPr>
            <a:r>
              <a:rPr lang="ru-RU" sz="2700" dirty="0" smtClean="0"/>
              <a:t>Также </a:t>
            </a:r>
            <a:r>
              <a:rPr lang="ru-RU" sz="2700" dirty="0"/>
              <a:t>на верхнем уровне формируется отчетность, обрабатывается и архивируется информация на сервере системы. </a:t>
            </a:r>
            <a:endParaRPr lang="ru-RU" sz="2700" dirty="0" smtClean="0"/>
          </a:p>
          <a:p>
            <a:pPr marL="0" indent="0">
              <a:buNone/>
            </a:pPr>
            <a:r>
              <a:rPr lang="ru-RU" sz="2700" dirty="0" smtClean="0"/>
              <a:t>Все </a:t>
            </a:r>
            <a:r>
              <a:rPr lang="ru-RU" sz="2700" dirty="0"/>
              <a:t>данные, поступающие на операторские станции, отображаются в режиме реального времени на экране сотрудника. </a:t>
            </a:r>
            <a:endParaRPr lang="ru-RU" sz="2700" dirty="0" smtClean="0"/>
          </a:p>
          <a:p>
            <a:pPr marL="0" indent="0">
              <a:buNone/>
            </a:pPr>
            <a:r>
              <a:rPr lang="ru-RU" sz="2700" dirty="0" smtClean="0"/>
              <a:t>Числовые </a:t>
            </a:r>
            <a:r>
              <a:rPr lang="ru-RU" sz="2700" dirty="0"/>
              <a:t>и графические данные представляются в виде удобной мнемосхемы объекта управления. </a:t>
            </a:r>
            <a:endParaRPr lang="ru-RU" sz="2700" dirty="0" smtClean="0"/>
          </a:p>
          <a:p>
            <a:pPr marL="0" indent="0">
              <a:buNone/>
            </a:pPr>
            <a:r>
              <a:rPr lang="ru-RU" sz="2700" dirty="0" smtClean="0"/>
              <a:t>В </a:t>
            </a:r>
            <a:r>
              <a:rPr lang="ru-RU" sz="2700" dirty="0"/>
              <a:t>зависимости от полученных данных, контроллер системы вырабатывает соответствующие сигналы управления для исполнительных механизмов. </a:t>
            </a:r>
            <a:endParaRPr lang="ru-RU" sz="2700" dirty="0" smtClean="0"/>
          </a:p>
          <a:p>
            <a:pPr marL="0" indent="0">
              <a:buNone/>
            </a:pPr>
            <a:r>
              <a:rPr lang="ru-RU" sz="2700" dirty="0" smtClean="0"/>
              <a:t>Кроме </a:t>
            </a:r>
            <a:r>
              <a:rPr lang="ru-RU" sz="2700" dirty="0"/>
              <a:t>этого, контроллер различает выход заданных параметров за предельные значения, сигнализируя об отказах оборудования, каких-либо отклонениях процесса, а в некоторых случаях блокирует работу установки для исключения аварии.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281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506" y="218941"/>
            <a:ext cx="6405764" cy="640576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974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7425" y="434275"/>
            <a:ext cx="11681138" cy="53869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7700" dirty="0"/>
              <a:t>Функции АСУ ТП:</a:t>
            </a:r>
          </a:p>
          <a:p>
            <a:endParaRPr lang="ru-RU" sz="7700" dirty="0"/>
          </a:p>
          <a:p>
            <a:r>
              <a:rPr lang="ru-RU" sz="7700" dirty="0" smtClean="0"/>
              <a:t>Анализ </a:t>
            </a:r>
            <a:r>
              <a:rPr lang="ru-RU" sz="7700" dirty="0"/>
              <a:t>и планирование,</a:t>
            </a:r>
          </a:p>
          <a:p>
            <a:r>
              <a:rPr lang="ru-RU" sz="7700" dirty="0" smtClean="0"/>
              <a:t> Сбор</a:t>
            </a:r>
            <a:r>
              <a:rPr lang="ru-RU" sz="7700" dirty="0"/>
              <a:t>, учет, хранение данных,</a:t>
            </a:r>
          </a:p>
          <a:p>
            <a:r>
              <a:rPr lang="ru-RU" sz="7700" dirty="0" smtClean="0"/>
              <a:t> Автоматическая </a:t>
            </a:r>
            <a:r>
              <a:rPr lang="ru-RU" sz="7700" dirty="0"/>
              <a:t>защита,</a:t>
            </a:r>
          </a:p>
          <a:p>
            <a:r>
              <a:rPr lang="ru-RU" sz="7700" dirty="0" smtClean="0"/>
              <a:t> Мониторинг </a:t>
            </a:r>
            <a:r>
              <a:rPr lang="ru-RU" sz="7700" dirty="0"/>
              <a:t>и регулирование.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85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0508"/>
            <a:ext cx="11409804" cy="603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30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448" y="388379"/>
            <a:ext cx="10058400" cy="1115568"/>
          </a:xfrm>
          <a:solidFill>
            <a:srgbClr val="FFFF99"/>
          </a:solidFill>
        </p:spPr>
        <p:txBody>
          <a:bodyPr/>
          <a:lstStyle/>
          <a:p>
            <a:pPr algn="ctr"/>
            <a:r>
              <a:rPr lang="ru-RU" b="1" dirty="0">
                <a:solidFill>
                  <a:srgbClr val="0070C0"/>
                </a:solidFill>
              </a:rPr>
              <a:t>SCADA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5448" y="1808587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 </a:t>
            </a:r>
            <a:r>
              <a:rPr lang="ru-RU" sz="4000" b="1" dirty="0"/>
              <a:t>(</a:t>
            </a:r>
            <a:r>
              <a:rPr lang="ru-RU" sz="4000" b="1" dirty="0" err="1"/>
              <a:t>Supervisory</a:t>
            </a:r>
            <a:r>
              <a:rPr lang="ru-RU" sz="4000" b="1" dirty="0"/>
              <a:t> </a:t>
            </a:r>
            <a:r>
              <a:rPr lang="ru-RU" sz="4000" b="1" dirty="0" err="1"/>
              <a:t>Control</a:t>
            </a:r>
            <a:r>
              <a:rPr lang="ru-RU" sz="4000" b="1" dirty="0"/>
              <a:t> </a:t>
            </a:r>
            <a:r>
              <a:rPr lang="ru-RU" sz="4000" b="1" dirty="0" err="1"/>
              <a:t>And</a:t>
            </a:r>
            <a:r>
              <a:rPr lang="ru-RU" sz="4000" b="1" dirty="0"/>
              <a:t> </a:t>
            </a:r>
            <a:r>
              <a:rPr lang="ru-RU" sz="4000" b="1" dirty="0" err="1"/>
              <a:t>Data</a:t>
            </a:r>
            <a:r>
              <a:rPr lang="ru-RU" sz="4000" b="1" dirty="0"/>
              <a:t> </a:t>
            </a:r>
            <a:r>
              <a:rPr lang="ru-RU" sz="4000" b="1" dirty="0" err="1"/>
              <a:t>Acquisition</a:t>
            </a:r>
            <a:r>
              <a:rPr lang="ru-RU" sz="4000" b="1" dirty="0"/>
              <a:t> </a:t>
            </a:r>
            <a:r>
              <a:rPr lang="ru-RU" sz="4000" b="1" dirty="0" err="1"/>
              <a:t>System</a:t>
            </a:r>
            <a:r>
              <a:rPr lang="ru-RU" sz="4000" b="1" dirty="0"/>
              <a:t>) </a:t>
            </a:r>
            <a:r>
              <a:rPr lang="ru-RU" sz="4000" dirty="0"/>
              <a:t>– </a:t>
            </a:r>
            <a:endParaRPr lang="ru-RU" sz="4000" dirty="0" smtClean="0"/>
          </a:p>
          <a:p>
            <a:pPr marL="0" indent="0">
              <a:buNone/>
            </a:pPr>
            <a:r>
              <a:rPr lang="ru-RU" sz="4000" dirty="0" smtClean="0"/>
              <a:t>система </a:t>
            </a:r>
            <a:r>
              <a:rPr lang="ru-RU" sz="4000" dirty="0"/>
              <a:t>сбора данных и оперативного диспетчерского управления технологических процессов.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260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51</a:t>
            </a:fld>
            <a:endParaRPr lang="ru-RU"/>
          </a:p>
        </p:txBody>
      </p:sp>
      <p:pic>
        <p:nvPicPr>
          <p:cNvPr id="1026" name="Picture 2" descr="https://cf.ppt-online.org/files1/slide/y/yIUEiBPfDSmWrHqAjJkRlK3YC2Zbgx0TtGX8wVFan/slide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48" y="-41509"/>
            <a:ext cx="8917502" cy="667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1485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52</a:t>
            </a:fld>
            <a:endParaRPr lang="ru-RU"/>
          </a:p>
        </p:txBody>
      </p:sp>
      <p:pic>
        <p:nvPicPr>
          <p:cNvPr id="1026" name="Picture 2" descr="https://konspekta.net/lektsiiimg/baza1/4110637783972.files/image0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" y="508548"/>
            <a:ext cx="11589344" cy="557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034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53</a:t>
            </a:fld>
            <a:endParaRPr lang="ru-RU"/>
          </a:p>
        </p:txBody>
      </p:sp>
      <p:sp>
        <p:nvSpPr>
          <p:cNvPr id="5" name="AutoShape 2" descr="http://5klass.net/datas/geometrija/Ponjatie-piramidy/0011-011-Model-sovremennogo-promyshlennogo-predprijatij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68" y="160338"/>
            <a:ext cx="8478592" cy="635894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400800" y="5911403"/>
            <a:ext cx="1532586" cy="726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989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54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71" y="454391"/>
            <a:ext cx="10539312" cy="61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4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8589" y="270996"/>
            <a:ext cx="11192435" cy="831663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4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История систем управления предприятиями</a:t>
            </a:r>
            <a:endParaRPr lang="ru-RU" sz="40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6" y="1102659"/>
            <a:ext cx="10986248" cy="57553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9555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История систем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(1)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3471" y="2121408"/>
            <a:ext cx="11687737" cy="4050792"/>
          </a:xfrm>
        </p:spPr>
        <p:txBody>
          <a:bodyPr>
            <a:normAutofit fontScale="40000" lnSpcReduction="20000"/>
          </a:bodyPr>
          <a:lstStyle/>
          <a:p>
            <a:pPr marL="0" indent="712788">
              <a:lnSpc>
                <a:spcPct val="120000"/>
              </a:lnSpc>
              <a:buNone/>
            </a:pPr>
            <a:r>
              <a:rPr lang="ru-RU" sz="8600" dirty="0" smtClean="0">
                <a:solidFill>
                  <a:srgbClr val="002060"/>
                </a:solidFill>
              </a:rPr>
              <a:t>В 1915 году Форд Харрис изобретает </a:t>
            </a:r>
          </a:p>
          <a:p>
            <a:pPr marL="0" indent="712788">
              <a:lnSpc>
                <a:spcPct val="120000"/>
              </a:lnSpc>
              <a:buNone/>
            </a:pPr>
            <a:r>
              <a:rPr lang="ru-RU" sz="8600" dirty="0" smtClean="0">
                <a:solidFill>
                  <a:srgbClr val="002060"/>
                </a:solidFill>
              </a:rPr>
              <a:t>EOQ (</a:t>
            </a:r>
            <a:r>
              <a:rPr lang="ru-RU" sz="8600" dirty="0" err="1" smtClean="0">
                <a:solidFill>
                  <a:srgbClr val="002060"/>
                </a:solidFill>
              </a:rPr>
              <a:t>economic</a:t>
            </a:r>
            <a:r>
              <a:rPr lang="ru-RU" sz="8600" dirty="0" smtClean="0">
                <a:solidFill>
                  <a:srgbClr val="002060"/>
                </a:solidFill>
              </a:rPr>
              <a:t> </a:t>
            </a:r>
            <a:r>
              <a:rPr lang="ru-RU" sz="8600" dirty="0" err="1" smtClean="0">
                <a:solidFill>
                  <a:srgbClr val="002060"/>
                </a:solidFill>
              </a:rPr>
              <a:t>order</a:t>
            </a:r>
            <a:r>
              <a:rPr lang="ru-RU" sz="8600" dirty="0" smtClean="0">
                <a:solidFill>
                  <a:srgbClr val="002060"/>
                </a:solidFill>
              </a:rPr>
              <a:t> </a:t>
            </a:r>
            <a:r>
              <a:rPr lang="ru-RU" sz="8600" dirty="0" err="1" smtClean="0">
                <a:solidFill>
                  <a:srgbClr val="002060"/>
                </a:solidFill>
              </a:rPr>
              <a:t>quantity</a:t>
            </a:r>
            <a:r>
              <a:rPr lang="ru-RU" sz="8600" dirty="0" smtClean="0">
                <a:solidFill>
                  <a:srgbClr val="002060"/>
                </a:solidFill>
              </a:rPr>
              <a:t>) –</a:t>
            </a:r>
          </a:p>
          <a:p>
            <a:pPr marL="0" indent="712788">
              <a:lnSpc>
                <a:spcPct val="120000"/>
              </a:lnSpc>
              <a:buNone/>
            </a:pPr>
            <a:r>
              <a:rPr lang="ru-RU" sz="8600" dirty="0" smtClean="0">
                <a:solidFill>
                  <a:srgbClr val="002060"/>
                </a:solidFill>
              </a:rPr>
              <a:t>одну из первых моделей оптимального определения объема заказа (производственного или на закупку), которая позволяет сократить издержки на возобновление и хранение запасов материалов, полуфабрикатов или готовой продукции. 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601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История систем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(2)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516501"/>
          </a:xfrm>
        </p:spPr>
        <p:txBody>
          <a:bodyPr>
            <a:normAutofit lnSpcReduction="10000"/>
          </a:bodyPr>
          <a:lstStyle/>
          <a:p>
            <a:pPr marL="0" indent="631825">
              <a:lnSpc>
                <a:spcPct val="110000"/>
              </a:lnSpc>
              <a:buNone/>
            </a:pPr>
            <a:r>
              <a:rPr lang="ru-RU" sz="3200" dirty="0" smtClean="0">
                <a:solidFill>
                  <a:srgbClr val="002060"/>
                </a:solidFill>
              </a:rPr>
              <a:t>В 1934 году Уилсон вводит понятие точки (пере)заказа  - ROP (</a:t>
            </a:r>
            <a:r>
              <a:rPr lang="ru-RU" sz="3200" dirty="0" err="1" smtClean="0">
                <a:solidFill>
                  <a:srgbClr val="002060"/>
                </a:solidFill>
              </a:rPr>
              <a:t>reorder</a:t>
            </a:r>
            <a:r>
              <a:rPr lang="ru-RU" sz="3200" dirty="0" smtClean="0">
                <a:solidFill>
                  <a:srgbClr val="002060"/>
                </a:solidFill>
              </a:rPr>
              <a:t> </a:t>
            </a:r>
            <a:r>
              <a:rPr lang="ru-RU" sz="3200" dirty="0" err="1" smtClean="0">
                <a:solidFill>
                  <a:srgbClr val="002060"/>
                </a:solidFill>
              </a:rPr>
              <a:t>point</a:t>
            </a:r>
            <a:r>
              <a:rPr lang="ru-RU" sz="3200" dirty="0" smtClean="0">
                <a:solidFill>
                  <a:srgbClr val="002060"/>
                </a:solidFill>
              </a:rPr>
              <a:t>). </a:t>
            </a:r>
          </a:p>
          <a:p>
            <a:pPr marL="0" indent="631825">
              <a:buNone/>
            </a:pPr>
            <a:endParaRPr lang="ru-RU" dirty="0">
              <a:solidFill>
                <a:srgbClr val="002060"/>
              </a:solidFill>
            </a:endParaRPr>
          </a:p>
          <a:p>
            <a:pPr marL="0" indent="631825">
              <a:buNone/>
            </a:pPr>
            <a:endParaRPr lang="ru-RU" dirty="0" smtClean="0">
              <a:solidFill>
                <a:srgbClr val="002060"/>
              </a:solidFill>
            </a:endParaRPr>
          </a:p>
          <a:p>
            <a:pPr marL="0" indent="631825">
              <a:buNone/>
            </a:pPr>
            <a:endParaRPr lang="ru-RU" dirty="0">
              <a:solidFill>
                <a:srgbClr val="002060"/>
              </a:solidFill>
            </a:endParaRPr>
          </a:p>
          <a:p>
            <a:pPr marL="0" indent="631825">
              <a:buNone/>
            </a:pPr>
            <a:endParaRPr lang="ru-RU" dirty="0" smtClean="0">
              <a:solidFill>
                <a:srgbClr val="002060"/>
              </a:solidFill>
            </a:endParaRPr>
          </a:p>
          <a:p>
            <a:pPr marL="0" indent="631825">
              <a:buNone/>
            </a:pPr>
            <a:r>
              <a:rPr lang="ru-RU" sz="2800" dirty="0" smtClean="0">
                <a:solidFill>
                  <a:srgbClr val="002060"/>
                </a:solidFill>
              </a:rPr>
              <a:t>где D - объем годового производства товара;</a:t>
            </a:r>
          </a:p>
          <a:p>
            <a:pPr marL="0" indent="0">
              <a:buNone/>
            </a:pPr>
            <a:r>
              <a:rPr lang="ru-RU" sz="2800" dirty="0" smtClean="0">
                <a:solidFill>
                  <a:srgbClr val="002060"/>
                </a:solidFill>
              </a:rPr>
              <a:t>       S - стоимость заказа;</a:t>
            </a:r>
          </a:p>
          <a:p>
            <a:pPr marL="0" indent="0">
              <a:buNone/>
            </a:pPr>
            <a:r>
              <a:rPr lang="ru-RU" sz="2800" dirty="0" smtClean="0">
                <a:solidFill>
                  <a:srgbClr val="002060"/>
                </a:solidFill>
              </a:rPr>
              <a:t>       H - стоимость хранения единицы продукции в течение года. 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57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3408144"/>
            <a:ext cx="3788988" cy="12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61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8259"/>
            <a:ext cx="10515600" cy="672353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История систем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 (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3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2" y="1196788"/>
            <a:ext cx="10367682" cy="537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57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964" y="123078"/>
            <a:ext cx="10515600" cy="1488745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История систем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 (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4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/>
            </a:r>
            <a:b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Понятие страхового запаса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896" y="1875295"/>
            <a:ext cx="9758602" cy="4762614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705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760" y="138062"/>
            <a:ext cx="11500448" cy="737701"/>
          </a:xfrm>
          <a:solidFill>
            <a:srgbClr val="FFFF99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600" b="1" dirty="0" smtClean="0">
                <a:solidFill>
                  <a:srgbClr val="002060"/>
                </a:solidFill>
              </a:rPr>
              <a:t>Системы </a:t>
            </a:r>
            <a:r>
              <a:rPr lang="ru-RU" sz="3600" b="1" dirty="0">
                <a:solidFill>
                  <a:srgbClr val="002060"/>
                </a:solidFill>
              </a:rPr>
              <a:t>автоматизации проектных работ (САПР)</a:t>
            </a:r>
          </a:p>
          <a:p>
            <a:pPr marL="0" indent="0">
              <a:buNone/>
            </a:pPr>
            <a:r>
              <a:rPr lang="ru-RU" sz="3200" b="1" dirty="0" smtClean="0">
                <a:solidFill>
                  <a:srgbClr val="002060"/>
                </a:solidFill>
              </a:rPr>
              <a:t>Основная </a:t>
            </a:r>
            <a:r>
              <a:rPr lang="ru-RU" sz="3200" b="1" dirty="0">
                <a:solidFill>
                  <a:srgbClr val="002060"/>
                </a:solidFill>
              </a:rPr>
              <a:t>цель создания САПР</a:t>
            </a:r>
            <a:r>
              <a:rPr lang="ru-RU" sz="3200" dirty="0"/>
              <a:t> — повышение эффективности труда </a:t>
            </a:r>
            <a:r>
              <a:rPr lang="ru-RU" sz="3200" dirty="0" smtClean="0"/>
              <a:t>инженеров </a:t>
            </a:r>
            <a:r>
              <a:rPr lang="ru-RU" sz="3200" dirty="0"/>
              <a:t>за счет автоматизации работ на стадиях проектирования и подготовки </a:t>
            </a:r>
            <a:r>
              <a:rPr lang="ru-RU" sz="3200" dirty="0" smtClean="0"/>
              <a:t>производства, т.е.:</a:t>
            </a:r>
          </a:p>
          <a:p>
            <a:pPr marL="0" indent="0">
              <a:buNone/>
            </a:pPr>
            <a:r>
              <a:rPr lang="ru-RU" sz="3200" dirty="0"/>
              <a:t/>
            </a:r>
            <a:br>
              <a:rPr lang="ru-RU" sz="3200" dirty="0"/>
            </a:br>
            <a:r>
              <a:rPr lang="ru-RU" sz="3600" dirty="0"/>
              <a:t/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81096" y="2667591"/>
            <a:ext cx="110500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• сокращение </a:t>
            </a:r>
            <a:r>
              <a:rPr lang="ru-RU" sz="2800" dirty="0"/>
              <a:t>трудоёмкости проектирования и </a:t>
            </a:r>
            <a:endParaRPr lang="ru-RU" sz="2800" dirty="0" smtClean="0"/>
          </a:p>
          <a:p>
            <a:r>
              <a:rPr lang="ru-RU" sz="2800" dirty="0"/>
              <a:t> </a:t>
            </a:r>
            <a:r>
              <a:rPr lang="ru-RU" sz="2800" dirty="0" smtClean="0"/>
              <a:t>  планирования</a:t>
            </a:r>
            <a:r>
              <a:rPr lang="ru-RU" sz="2800" dirty="0"/>
              <a:t>;</a:t>
            </a:r>
          </a:p>
          <a:p>
            <a:r>
              <a:rPr lang="ru-RU" sz="2800" dirty="0" smtClean="0"/>
              <a:t>• сокращение </a:t>
            </a:r>
            <a:r>
              <a:rPr lang="ru-RU" sz="2800" dirty="0"/>
              <a:t>сроков проектирования;</a:t>
            </a:r>
          </a:p>
          <a:p>
            <a:r>
              <a:rPr lang="ru-RU" sz="2800" dirty="0" smtClean="0"/>
              <a:t>• сокращение </a:t>
            </a:r>
            <a:r>
              <a:rPr lang="ru-RU" sz="2800" dirty="0"/>
              <a:t>себестоимости проектирования и </a:t>
            </a:r>
            <a:endParaRPr lang="ru-RU" sz="2800" dirty="0" smtClean="0"/>
          </a:p>
          <a:p>
            <a:r>
              <a:rPr lang="ru-RU" sz="2800" dirty="0"/>
              <a:t> </a:t>
            </a:r>
            <a:r>
              <a:rPr lang="ru-RU" sz="2800" dirty="0" smtClean="0"/>
              <a:t>  изготовления</a:t>
            </a:r>
            <a:r>
              <a:rPr lang="ru-RU" sz="2800" dirty="0"/>
              <a:t>, уменьшение затрат на эксплуатацию;</a:t>
            </a:r>
          </a:p>
          <a:p>
            <a:r>
              <a:rPr lang="ru-RU" sz="2800" dirty="0" smtClean="0"/>
              <a:t>• повышение </a:t>
            </a:r>
            <a:r>
              <a:rPr lang="ru-RU" sz="2800" dirty="0"/>
              <a:t>качества и технико-экономического </a:t>
            </a:r>
            <a:r>
              <a:rPr lang="ru-RU" sz="2800" dirty="0" smtClean="0"/>
              <a:t>уровня</a:t>
            </a:r>
          </a:p>
          <a:p>
            <a:r>
              <a:rPr lang="ru-RU" sz="2800" dirty="0"/>
              <a:t> </a:t>
            </a:r>
            <a:r>
              <a:rPr lang="ru-RU" sz="2800" dirty="0" smtClean="0"/>
              <a:t>  </a:t>
            </a:r>
            <a:r>
              <a:rPr lang="ru-RU" sz="2800" dirty="0"/>
              <a:t>результатов проектирования;</a:t>
            </a:r>
          </a:p>
          <a:p>
            <a:r>
              <a:rPr lang="ru-RU" sz="2800" dirty="0" smtClean="0"/>
              <a:t>• сокращение </a:t>
            </a:r>
            <a:r>
              <a:rPr lang="ru-RU" sz="2800" dirty="0"/>
              <a:t>затрат на натурное моделирование и </a:t>
            </a:r>
            <a:endParaRPr lang="ru-RU" sz="2800" dirty="0" smtClean="0"/>
          </a:p>
          <a:p>
            <a:r>
              <a:rPr lang="ru-RU" sz="2800" dirty="0"/>
              <a:t> </a:t>
            </a:r>
            <a:r>
              <a:rPr lang="ru-RU" sz="2800" dirty="0" smtClean="0"/>
              <a:t>  испытания</a:t>
            </a:r>
            <a:r>
              <a:rPr lang="ru-RU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510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MRP-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системы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1960-е годы (</a:t>
            </a:r>
            <a:r>
              <a:rPr lang="en-US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MRP-</a:t>
            </a: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системы) </a:t>
            </a:r>
          </a:p>
          <a:p>
            <a:pPr marL="0" indent="0" algn="ctr">
              <a:buNone/>
            </a:pPr>
            <a:endParaRPr lang="ru-RU" sz="36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 (material requirement planning</a:t>
            </a: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) –</a:t>
            </a: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управление материальными ресурсами</a:t>
            </a:r>
            <a:endParaRPr lang="ru-RU" sz="3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927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Системы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MRPII 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4000" dirty="0" smtClean="0">
                <a:solidFill>
                  <a:srgbClr val="002060"/>
                </a:solidFill>
              </a:rPr>
              <a:t>Системы MRPII </a:t>
            </a:r>
          </a:p>
          <a:p>
            <a:pPr marL="0" indent="0" algn="ctr">
              <a:buNone/>
            </a:pPr>
            <a:r>
              <a:rPr lang="ru-RU" sz="4000" dirty="0" smtClean="0">
                <a:solidFill>
                  <a:srgbClr val="002060"/>
                </a:solidFill>
              </a:rPr>
              <a:t>(Manufacturing </a:t>
            </a:r>
            <a:r>
              <a:rPr lang="ru-RU" sz="4000" dirty="0" err="1" smtClean="0">
                <a:solidFill>
                  <a:srgbClr val="002060"/>
                </a:solidFill>
              </a:rPr>
              <a:t>Resource</a:t>
            </a:r>
            <a:r>
              <a:rPr lang="ru-RU" sz="4000" dirty="0" smtClean="0">
                <a:solidFill>
                  <a:srgbClr val="002060"/>
                </a:solidFill>
              </a:rPr>
              <a:t> Planning) –</a:t>
            </a:r>
          </a:p>
          <a:p>
            <a:pPr marL="0" indent="0" algn="ctr">
              <a:buNone/>
            </a:pPr>
            <a:r>
              <a:rPr lang="ru-RU" sz="4000" dirty="0" smtClean="0">
                <a:solidFill>
                  <a:srgbClr val="002060"/>
                </a:solidFill>
              </a:rPr>
              <a:t>планирование всех значимых ресурсов предприятия</a:t>
            </a:r>
            <a:endParaRPr lang="ru-RU" sz="4000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5575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7973" y="673769"/>
            <a:ext cx="10880275" cy="596414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Sales and Operation Planning (</a:t>
            </a:r>
            <a:r>
              <a:rPr lang="ru-RU" b="1" dirty="0" smtClean="0">
                <a:solidFill>
                  <a:srgbClr val="FF0000"/>
                </a:solidFill>
              </a:rPr>
              <a:t>планирование </a:t>
            </a:r>
            <a:r>
              <a:rPr lang="ru-RU" b="1" dirty="0">
                <a:solidFill>
                  <a:srgbClr val="FF0000"/>
                </a:solidFill>
              </a:rPr>
              <a:t>продаж и </a:t>
            </a:r>
            <a:r>
              <a:rPr lang="ru-RU" b="1" dirty="0" smtClean="0">
                <a:solidFill>
                  <a:srgbClr val="FF0000"/>
                </a:solidFill>
              </a:rPr>
              <a:t>операций</a:t>
            </a:r>
            <a:r>
              <a:rPr lang="ru-RU" dirty="0" smtClean="0"/>
              <a:t>).</a:t>
            </a:r>
            <a:endParaRPr lang="ru-RU" dirty="0"/>
          </a:p>
          <a:p>
            <a:r>
              <a:rPr lang="en-US" dirty="0" smtClean="0"/>
              <a:t>Demand Management (</a:t>
            </a:r>
            <a:r>
              <a:rPr lang="ru-RU" b="1" dirty="0" smtClean="0">
                <a:solidFill>
                  <a:srgbClr val="FF0000"/>
                </a:solidFill>
              </a:rPr>
              <a:t>управление спросом</a:t>
            </a:r>
            <a:r>
              <a:rPr lang="ru-RU" dirty="0" smtClean="0"/>
              <a:t>).</a:t>
            </a:r>
            <a:endParaRPr lang="ru-RU" dirty="0"/>
          </a:p>
          <a:p>
            <a:r>
              <a:rPr lang="en-US" dirty="0" smtClean="0"/>
              <a:t>Master Production Scheduling (</a:t>
            </a:r>
            <a:r>
              <a:rPr lang="ru-RU" b="1" dirty="0" smtClean="0">
                <a:solidFill>
                  <a:srgbClr val="FF0000"/>
                </a:solidFill>
              </a:rPr>
              <a:t>составление </a:t>
            </a:r>
            <a:r>
              <a:rPr lang="ru-RU" b="1" dirty="0">
                <a:solidFill>
                  <a:srgbClr val="FF0000"/>
                </a:solidFill>
              </a:rPr>
              <a:t>плана </a:t>
            </a:r>
            <a:r>
              <a:rPr lang="ru-RU" b="1" dirty="0" smtClean="0">
                <a:solidFill>
                  <a:srgbClr val="FF0000"/>
                </a:solidFill>
              </a:rPr>
              <a:t>производства</a:t>
            </a:r>
            <a:r>
              <a:rPr lang="ru-RU" dirty="0" smtClean="0"/>
              <a:t>).</a:t>
            </a:r>
            <a:endParaRPr lang="ru-RU" dirty="0"/>
          </a:p>
          <a:p>
            <a:r>
              <a:rPr lang="en-US" dirty="0"/>
              <a:t>Material Requirement Planning (</a:t>
            </a:r>
            <a:r>
              <a:rPr lang="ru-RU" b="1" dirty="0">
                <a:solidFill>
                  <a:srgbClr val="FF0000"/>
                </a:solidFill>
              </a:rPr>
              <a:t>планирование материальных потребностей</a:t>
            </a:r>
            <a:r>
              <a:rPr lang="ru-RU" dirty="0"/>
              <a:t>).</a:t>
            </a:r>
          </a:p>
          <a:p>
            <a:r>
              <a:rPr lang="en-US" dirty="0"/>
              <a:t>Bill of Materials (</a:t>
            </a:r>
            <a:r>
              <a:rPr lang="ru-RU" b="1" dirty="0">
                <a:solidFill>
                  <a:srgbClr val="FF0000"/>
                </a:solidFill>
              </a:rPr>
              <a:t>спецификации продуктов</a:t>
            </a:r>
            <a:r>
              <a:rPr lang="ru-RU" dirty="0"/>
              <a:t>).</a:t>
            </a:r>
          </a:p>
          <a:p>
            <a:r>
              <a:rPr lang="en-US" dirty="0"/>
              <a:t>Inventory Transaction Subsystem (</a:t>
            </a:r>
            <a:r>
              <a:rPr lang="ru-RU" b="1" dirty="0">
                <a:solidFill>
                  <a:srgbClr val="FF0000"/>
                </a:solidFill>
              </a:rPr>
              <a:t>управление складом</a:t>
            </a:r>
            <a:r>
              <a:rPr lang="ru-RU" dirty="0"/>
              <a:t>).</a:t>
            </a:r>
          </a:p>
          <a:p>
            <a:r>
              <a:rPr lang="en-US" dirty="0"/>
              <a:t>Scheduled Receipts Subsystem (</a:t>
            </a:r>
            <a:r>
              <a:rPr lang="ru-RU" b="1" dirty="0">
                <a:solidFill>
                  <a:srgbClr val="FF0000"/>
                </a:solidFill>
              </a:rPr>
              <a:t>плановые поставки</a:t>
            </a:r>
            <a:r>
              <a:rPr lang="ru-RU" dirty="0"/>
              <a:t>).</a:t>
            </a:r>
          </a:p>
          <a:p>
            <a:r>
              <a:rPr lang="en-US" dirty="0" smtClean="0"/>
              <a:t>Shop Floor Control (</a:t>
            </a:r>
            <a:r>
              <a:rPr lang="ru-RU" b="1" dirty="0" smtClean="0">
                <a:solidFill>
                  <a:srgbClr val="FF0000"/>
                </a:solidFill>
              </a:rPr>
              <a:t>управление на уровне производственного цеха</a:t>
            </a:r>
            <a:r>
              <a:rPr lang="ru-RU" dirty="0" smtClean="0"/>
              <a:t>).</a:t>
            </a:r>
          </a:p>
          <a:p>
            <a:r>
              <a:rPr lang="en-US" dirty="0" smtClean="0"/>
              <a:t>Capacity Requirement Planning (</a:t>
            </a:r>
            <a:r>
              <a:rPr lang="ru-RU" b="1" dirty="0" smtClean="0">
                <a:solidFill>
                  <a:srgbClr val="FF0000"/>
                </a:solidFill>
              </a:rPr>
              <a:t>планирование производственных мощностей</a:t>
            </a:r>
            <a:r>
              <a:rPr lang="ru-RU" dirty="0" smtClean="0"/>
              <a:t>).</a:t>
            </a:r>
          </a:p>
          <a:p>
            <a:r>
              <a:rPr lang="en-US" dirty="0" smtClean="0"/>
              <a:t>Input/output control (</a:t>
            </a:r>
            <a:r>
              <a:rPr lang="ru-RU" b="1" dirty="0" smtClean="0">
                <a:solidFill>
                  <a:srgbClr val="FF0000"/>
                </a:solidFill>
              </a:rPr>
              <a:t>контроль входа/выхода</a:t>
            </a:r>
            <a:r>
              <a:rPr lang="ru-RU" dirty="0" smtClean="0"/>
              <a:t>).</a:t>
            </a:r>
          </a:p>
          <a:p>
            <a:r>
              <a:rPr lang="en-US" dirty="0" smtClean="0"/>
              <a:t>Purchasing (</a:t>
            </a:r>
            <a:r>
              <a:rPr lang="ru-RU" b="1" dirty="0" smtClean="0">
                <a:solidFill>
                  <a:srgbClr val="FF0000"/>
                </a:solidFill>
              </a:rPr>
              <a:t>материально-техническое снабжение</a:t>
            </a:r>
            <a:r>
              <a:rPr lang="ru-RU" dirty="0" smtClean="0"/>
              <a:t>).</a:t>
            </a:r>
          </a:p>
          <a:p>
            <a:r>
              <a:rPr lang="en-US" dirty="0" smtClean="0"/>
              <a:t>Distribution </a:t>
            </a:r>
            <a:r>
              <a:rPr lang="en-US" dirty="0" err="1" smtClean="0"/>
              <a:t>Resourse</a:t>
            </a:r>
            <a:r>
              <a:rPr lang="en-US" dirty="0" smtClean="0"/>
              <a:t> Planning (</a:t>
            </a:r>
            <a:r>
              <a:rPr lang="ru-RU" b="1" dirty="0" smtClean="0">
                <a:solidFill>
                  <a:srgbClr val="FF0000"/>
                </a:solidFill>
              </a:rPr>
              <a:t>планирование ресурсов распределения</a:t>
            </a:r>
            <a:r>
              <a:rPr lang="ru-RU" dirty="0" smtClean="0"/>
              <a:t>).</a:t>
            </a:r>
          </a:p>
          <a:p>
            <a:r>
              <a:rPr lang="en-US" dirty="0" smtClean="0"/>
              <a:t>Tooling Planning and Control (</a:t>
            </a:r>
            <a:r>
              <a:rPr lang="ru-RU" b="1" dirty="0" smtClean="0">
                <a:solidFill>
                  <a:srgbClr val="FF0000"/>
                </a:solidFill>
              </a:rPr>
              <a:t>планирование и контроль производственных операций</a:t>
            </a:r>
            <a:r>
              <a:rPr lang="ru-RU" dirty="0" smtClean="0"/>
              <a:t>).</a:t>
            </a:r>
          </a:p>
          <a:p>
            <a:r>
              <a:rPr lang="en-US" dirty="0" smtClean="0"/>
              <a:t>Financial Planning (</a:t>
            </a:r>
            <a:r>
              <a:rPr lang="ru-RU" b="1" dirty="0" smtClean="0">
                <a:solidFill>
                  <a:srgbClr val="FF0000"/>
                </a:solidFill>
              </a:rPr>
              <a:t>управление финансами</a:t>
            </a:r>
            <a:r>
              <a:rPr lang="ru-RU" dirty="0" smtClean="0"/>
              <a:t>).</a:t>
            </a:r>
          </a:p>
          <a:p>
            <a:r>
              <a:rPr lang="en-US" dirty="0" smtClean="0"/>
              <a:t>Simulation (</a:t>
            </a:r>
            <a:r>
              <a:rPr lang="ru-RU" dirty="0" smtClean="0">
                <a:solidFill>
                  <a:srgbClr val="FF0000"/>
                </a:solidFill>
              </a:rPr>
              <a:t>моделирование</a:t>
            </a:r>
            <a:r>
              <a:rPr lang="ru-RU" dirty="0" smtClean="0"/>
              <a:t>).</a:t>
            </a:r>
          </a:p>
          <a:p>
            <a:r>
              <a:rPr lang="en-US" dirty="0" smtClean="0"/>
              <a:t>Performance Measurement (</a:t>
            </a:r>
            <a:r>
              <a:rPr lang="ru-RU" b="1" dirty="0" smtClean="0">
                <a:solidFill>
                  <a:srgbClr val="FF0000"/>
                </a:solidFill>
              </a:rPr>
              <a:t>оценка результатов деятельности</a:t>
            </a:r>
            <a:r>
              <a:rPr lang="ru-RU" dirty="0" smtClean="0"/>
              <a:t>).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62</a:t>
            </a:fld>
            <a:endParaRPr lang="ru-RU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247973" y="174666"/>
            <a:ext cx="11546237" cy="499102"/>
          </a:xfrm>
          <a:solidFill>
            <a:srgbClr val="FFFF99"/>
          </a:solidFill>
        </p:spPr>
        <p:txBody>
          <a:bodyPr>
            <a:normAutofit/>
          </a:bodyPr>
          <a:lstStyle/>
          <a:p>
            <a:pPr algn="ctr"/>
            <a:r>
              <a:rPr lang="ru-RU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Функции Систем </a:t>
            </a:r>
            <a:r>
              <a:rPr lang="en-US" sz="2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MRPII </a:t>
            </a:r>
            <a:endParaRPr lang="ru-RU" sz="24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15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63</a:t>
            </a:fld>
            <a:endParaRPr lang="ru-RU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37517" y="1265135"/>
            <a:ext cx="10680852" cy="45601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3308" tIns="0" rIns="133308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Планирование развития бизнеса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ru-RU" altLang="ru-RU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(составление и корректировка бизнес-плана);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Планирование деятельности предприятия;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Планирование продаж;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Планирование потребностей в сырье и материалах (MRP);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Планирование производственных мощностей (CRP);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Планирование закупок;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Выполнение плана производственных мощностей;</a:t>
            </a:r>
          </a:p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Выполнение плана потребности в материалах.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48743" y="0"/>
            <a:ext cx="10058400" cy="959157"/>
          </a:xfrm>
          <a:solidFill>
            <a:srgbClr val="FFFF99"/>
          </a:solidFill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Функции Систем </a:t>
            </a:r>
            <a:r>
              <a:rPr lang="en-US" sz="32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MRPII </a:t>
            </a:r>
            <a:endParaRPr lang="ru-RU" sz="32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8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ERP-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системы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sz="4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ERP (Enterprise(-</a:t>
            </a:r>
            <a:r>
              <a:rPr lang="ru-RU" sz="4000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wide</a:t>
            </a:r>
            <a:r>
              <a:rPr lang="ru-RU" sz="4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) </a:t>
            </a:r>
            <a:r>
              <a:rPr lang="ru-RU" sz="4000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Resource</a:t>
            </a:r>
            <a:r>
              <a:rPr lang="ru-RU" sz="4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Planning) -</a:t>
            </a:r>
          </a:p>
          <a:p>
            <a:pPr marL="0" indent="0" algn="ctr">
              <a:buNone/>
            </a:pPr>
            <a:r>
              <a:rPr lang="ru-RU" sz="40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- системы планирования ресурсов предприятия или системы планирования ресурсов в масштабе предприятия</a:t>
            </a:r>
            <a:endParaRPr lang="ru-RU" sz="40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6372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Системы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ERPII 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806450">
              <a:buNone/>
            </a:pPr>
            <a:endParaRPr lang="ru-RU" dirty="0" smtClean="0"/>
          </a:p>
          <a:p>
            <a:pPr marL="0" indent="806450">
              <a:lnSpc>
                <a:spcPct val="120000"/>
              </a:lnSpc>
              <a:buNone/>
            </a:pPr>
            <a:r>
              <a:rPr lang="ru-RU" sz="3200" dirty="0" smtClean="0">
                <a:solidFill>
                  <a:srgbClr val="002060"/>
                </a:solidFill>
              </a:rPr>
              <a:t>ERPII – это стратегия разработки и внедрения приложения, которая распространяется за пределы ERP-функций, чтобы обеспечить интеграцию ключевой для предприятия специфики, внутреннего и внешнего сотрудничества, операционных и финансовых процессов.</a:t>
            </a:r>
            <a:endParaRPr lang="ru-RU" sz="3200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08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4983"/>
            <a:ext cx="11951208" cy="697424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sz="4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Изменение характеристик ERP  при переходе к ERPII</a:t>
            </a:r>
            <a:br>
              <a:rPr lang="ru-RU" sz="4000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endParaRPr lang="ru-RU" sz="40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915" y="1472338"/>
            <a:ext cx="10802319" cy="4800445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551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79" y="363072"/>
            <a:ext cx="11304809" cy="3536575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67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8" y="3311902"/>
            <a:ext cx="10929790" cy="23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80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848" y="175350"/>
            <a:ext cx="10058400" cy="833180"/>
          </a:xfrm>
          <a:solidFill>
            <a:srgbClr val="FFFF99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CRM-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система 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221" y="1210235"/>
            <a:ext cx="11866987" cy="49619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(</a:t>
            </a:r>
            <a:r>
              <a:rPr lang="en-US" sz="3600" dirty="0">
                <a:solidFill>
                  <a:srgbClr val="002060"/>
                </a:solidFill>
                <a:latin typeface="Calibri" panose="020F0502020204030204" pitchFamily="34" charset="0"/>
              </a:rPr>
              <a:t>Customer Relationship Management System</a:t>
            </a:r>
            <a:r>
              <a:rPr lang="ru-RU" sz="3600" dirty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 algn="ctr">
              <a:buNone/>
            </a:pP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Система </a:t>
            </a:r>
            <a:r>
              <a:rPr lang="ru-RU" sz="3600" dirty="0">
                <a:solidFill>
                  <a:srgbClr val="002060"/>
                </a:solidFill>
                <a:latin typeface="Calibri" panose="020F0502020204030204" pitchFamily="34" charset="0"/>
              </a:rPr>
              <a:t>управления взаимоотношениями </a:t>
            </a: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 </a:t>
            </a:r>
            <a:r>
              <a:rPr lang="ru-RU" sz="3600" dirty="0">
                <a:solidFill>
                  <a:srgbClr val="002060"/>
                </a:solidFill>
                <a:latin typeface="Calibri" panose="020F0502020204030204" pitchFamily="34" charset="0"/>
              </a:rPr>
              <a:t>клиентами</a:t>
            </a:r>
          </a:p>
          <a:p>
            <a:pPr marL="0" indent="444500" algn="just">
              <a:buNone/>
            </a:pPr>
            <a:r>
              <a:rPr lang="ru-RU" sz="2800" dirty="0" smtClean="0"/>
              <a:t>Предназначены для </a:t>
            </a:r>
            <a:r>
              <a:rPr lang="ru-RU" sz="2800" dirty="0"/>
              <a:t>автоматизации CRM-стратегии </a:t>
            </a:r>
            <a:r>
              <a:rPr lang="ru-RU" sz="2800" dirty="0" smtClean="0"/>
              <a:t>в компании</a:t>
            </a:r>
            <a:r>
              <a:rPr lang="ru-RU" sz="2800" dirty="0"/>
              <a:t>, в </a:t>
            </a:r>
            <a:r>
              <a:rPr lang="ru-RU" sz="2800" dirty="0" smtClean="0"/>
              <a:t>частности:</a:t>
            </a:r>
          </a:p>
          <a:p>
            <a:pPr marL="444500" indent="-444500" algn="just"/>
            <a:r>
              <a:rPr lang="ru-RU" sz="2800" dirty="0" smtClean="0"/>
              <a:t>повышения </a:t>
            </a:r>
            <a:r>
              <a:rPr lang="ru-RU" sz="2800" dirty="0"/>
              <a:t>уровня продаж, </a:t>
            </a:r>
            <a:endParaRPr lang="ru-RU" sz="2800" dirty="0" smtClean="0"/>
          </a:p>
          <a:p>
            <a:pPr marL="444500" indent="-444500" algn="just"/>
            <a:r>
              <a:rPr lang="ru-RU" sz="2800" dirty="0" smtClean="0"/>
              <a:t>оптимизации </a:t>
            </a:r>
            <a:r>
              <a:rPr lang="ru-RU" sz="2800" dirty="0"/>
              <a:t>маркетинга и улучшения обслуживания клиентов путем </a:t>
            </a:r>
            <a:r>
              <a:rPr lang="ru-RU" sz="2800" dirty="0" smtClean="0"/>
              <a:t>сохранения </a:t>
            </a:r>
            <a:r>
              <a:rPr lang="ru-RU" sz="2800" dirty="0"/>
              <a:t>и последующего анализа информации о </a:t>
            </a:r>
            <a:r>
              <a:rPr lang="ru-RU" sz="2800" dirty="0" smtClean="0"/>
              <a:t>клиентах (</a:t>
            </a:r>
            <a:r>
              <a:rPr lang="ru-RU" sz="2800" dirty="0"/>
              <a:t>контрагентах) и истории взаимоотношений с ними</a:t>
            </a:r>
            <a:r>
              <a:rPr lang="ru-RU" sz="2800" dirty="0" smtClean="0"/>
              <a:t>.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4496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016" y="219937"/>
            <a:ext cx="11454064" cy="826810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rgbClr val="0070C0"/>
                </a:solidFill>
              </a:rPr>
              <a:t>Основные функции </a:t>
            </a:r>
            <a:r>
              <a:rPr lang="en-US" b="1" dirty="0">
                <a:solidFill>
                  <a:srgbClr val="0070C0"/>
                </a:solidFill>
              </a:rPr>
              <a:t>CRM-</a:t>
            </a:r>
            <a:r>
              <a:rPr lang="ru-RU" b="1" dirty="0">
                <a:solidFill>
                  <a:srgbClr val="0070C0"/>
                </a:solidFill>
              </a:rPr>
              <a:t>систем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2505" y="1167063"/>
            <a:ext cx="11633575" cy="5005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 smtClean="0">
                <a:latin typeface="FPEF"/>
              </a:rPr>
              <a:t>1. </a:t>
            </a:r>
            <a:r>
              <a:rPr lang="ru-RU" sz="2800" b="1" dirty="0" smtClean="0">
                <a:latin typeface="Times New Roman+FPEF"/>
              </a:rPr>
              <a:t>Управление продажами:</a:t>
            </a:r>
            <a:endParaRPr lang="ru-RU" sz="2800" b="1" dirty="0">
              <a:latin typeface="Times New Roman+FPEF"/>
            </a:endParaRPr>
          </a:p>
          <a:p>
            <a:pPr marL="541338" indent="-276225"/>
            <a:r>
              <a:rPr lang="ru-RU" sz="2800" dirty="0" smtClean="0">
                <a:latin typeface="Times New Roman+FPEF"/>
              </a:rPr>
              <a:t>Хранение </a:t>
            </a:r>
            <a:r>
              <a:rPr lang="ru-RU" sz="2800" dirty="0">
                <a:latin typeface="Times New Roman+FPEF"/>
              </a:rPr>
              <a:t>информации о товарах и услугах, </a:t>
            </a:r>
            <a:r>
              <a:rPr lang="ru-RU" sz="2800" dirty="0" smtClean="0">
                <a:latin typeface="Times New Roman+FPEF"/>
              </a:rPr>
              <a:t>ценах</a:t>
            </a:r>
            <a:r>
              <a:rPr lang="ru-RU" sz="2800" dirty="0">
                <a:latin typeface="Times New Roman+FPEF"/>
              </a:rPr>
              <a:t>, тарифных планов и т.п.</a:t>
            </a:r>
          </a:p>
          <a:p>
            <a:pPr marL="541338" indent="-276225"/>
            <a:r>
              <a:rPr lang="ru-RU" sz="2800" dirty="0" smtClean="0">
                <a:latin typeface="Times New Roman+FPEF"/>
              </a:rPr>
              <a:t>Хранение </a:t>
            </a:r>
            <a:r>
              <a:rPr lang="ru-RU" sz="2800" dirty="0">
                <a:latin typeface="Times New Roman+FPEF"/>
              </a:rPr>
              <a:t>информации о </a:t>
            </a:r>
            <a:r>
              <a:rPr lang="ru-RU" sz="2800" dirty="0" smtClean="0">
                <a:latin typeface="Times New Roman+FPEF"/>
              </a:rPr>
              <a:t>клиентах </a:t>
            </a:r>
          </a:p>
          <a:p>
            <a:pPr marL="541338" indent="-276225"/>
            <a:r>
              <a:rPr lang="ru-RU" sz="2800" dirty="0" smtClean="0">
                <a:latin typeface="Times New Roman+FPEF"/>
              </a:rPr>
              <a:t>Хранение </a:t>
            </a:r>
            <a:r>
              <a:rPr lang="ru-RU" sz="2800" dirty="0">
                <a:latin typeface="Times New Roman+FPEF"/>
              </a:rPr>
              <a:t>и анализ информации о заключенных </a:t>
            </a:r>
            <a:r>
              <a:rPr lang="ru-RU" sz="2800" dirty="0" smtClean="0">
                <a:latin typeface="Times New Roman+FPEF"/>
              </a:rPr>
              <a:t>с клиентами </a:t>
            </a:r>
            <a:r>
              <a:rPr lang="ru-RU" sz="2800" dirty="0">
                <a:latin typeface="Times New Roman+FPEF"/>
              </a:rPr>
              <a:t>договорах;</a:t>
            </a:r>
          </a:p>
          <a:p>
            <a:pPr marL="541338" indent="-276225"/>
            <a:r>
              <a:rPr lang="ru-RU" sz="2800" dirty="0" smtClean="0">
                <a:latin typeface="Times New Roman+FPEF"/>
              </a:rPr>
              <a:t>Хранение </a:t>
            </a:r>
            <a:r>
              <a:rPr lang="ru-RU" sz="2800" dirty="0">
                <a:latin typeface="Times New Roman+FPEF"/>
              </a:rPr>
              <a:t>и анализ информации о </a:t>
            </a:r>
            <a:r>
              <a:rPr lang="ru-RU" sz="2800" dirty="0" smtClean="0">
                <a:latin typeface="Times New Roman+FPEF"/>
              </a:rPr>
              <a:t>выставленных клиентам счетах</a:t>
            </a:r>
            <a:r>
              <a:rPr lang="ru-RU" sz="2800" dirty="0">
                <a:latin typeface="Times New Roman+FPEF"/>
              </a:rPr>
              <a:t>;</a:t>
            </a:r>
          </a:p>
          <a:p>
            <a:pPr marL="541338" indent="-276225"/>
            <a:r>
              <a:rPr lang="ru-RU" sz="2800" dirty="0" smtClean="0">
                <a:latin typeface="Times New Roman+FPEF"/>
              </a:rPr>
              <a:t>Хранение </a:t>
            </a:r>
            <a:r>
              <a:rPr lang="ru-RU" sz="2800" dirty="0">
                <a:latin typeface="Times New Roman+FPEF"/>
              </a:rPr>
              <a:t>и анализ информации о полученных </a:t>
            </a:r>
            <a:r>
              <a:rPr lang="ru-RU" sz="2800" dirty="0" smtClean="0">
                <a:latin typeface="Times New Roman+FPEF"/>
              </a:rPr>
              <a:t>от клиентов </a:t>
            </a:r>
            <a:r>
              <a:rPr lang="ru-RU" sz="2800" dirty="0">
                <a:latin typeface="Times New Roman+FPEF"/>
              </a:rPr>
              <a:t>платежах.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81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1905" y="266342"/>
            <a:ext cx="9336915" cy="622461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303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6001" y="159780"/>
            <a:ext cx="11466094" cy="598209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 smtClean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sz="4000" b="1" dirty="0" smtClean="0">
                <a:solidFill>
                  <a:srgbClr val="0070C0"/>
                </a:solidFill>
                <a:latin typeface="Times New Roman+FPEF"/>
              </a:rPr>
            </a:b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001" y="159780"/>
            <a:ext cx="11466094" cy="60124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 smtClean="0">
                <a:latin typeface="Times New Roman+FPEF"/>
              </a:rPr>
              <a:t>2. Управление </a:t>
            </a:r>
            <a:r>
              <a:rPr lang="ru-RU" sz="2800" b="1" dirty="0">
                <a:latin typeface="Times New Roman+FPEF"/>
              </a:rPr>
              <a:t>маркетингом</a:t>
            </a:r>
            <a:r>
              <a:rPr lang="ru-RU" sz="2800" b="1" dirty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sz="2800" b="1" dirty="0">
                <a:solidFill>
                  <a:srgbClr val="0070C0"/>
                </a:solidFill>
                <a:latin typeface="Times New Roman+FPEF"/>
              </a:rPr>
            </a:br>
            <a:endParaRPr lang="ru-RU" sz="2800" dirty="0">
              <a:latin typeface="Courier New+FPEF"/>
            </a:endParaRPr>
          </a:p>
          <a:p>
            <a:pPr marL="444500" indent="-444500"/>
            <a:r>
              <a:rPr lang="ru-RU" sz="2800" dirty="0" smtClean="0">
                <a:latin typeface="Times New Roman+FPEF"/>
              </a:rPr>
              <a:t>Сбор </a:t>
            </a:r>
            <a:r>
              <a:rPr lang="ru-RU" sz="2800" dirty="0">
                <a:latin typeface="Times New Roman+FPEF"/>
              </a:rPr>
              <a:t>информации о состоянии рынка товаров </a:t>
            </a:r>
            <a:r>
              <a:rPr lang="ru-RU" sz="2800" dirty="0" smtClean="0">
                <a:latin typeface="Times New Roman+FPEF"/>
              </a:rPr>
              <a:t>и услуг </a:t>
            </a:r>
            <a:r>
              <a:rPr lang="ru-RU" sz="2800" dirty="0">
                <a:latin typeface="Times New Roman+FPEF"/>
              </a:rPr>
              <a:t>в области деятельности </a:t>
            </a:r>
            <a:r>
              <a:rPr lang="ru-RU" sz="2800" dirty="0" smtClean="0">
                <a:latin typeface="Times New Roman+FPEF"/>
              </a:rPr>
              <a:t>предприятия</a:t>
            </a:r>
            <a:r>
              <a:rPr lang="ru-RU" sz="2800" dirty="0">
                <a:latin typeface="Times New Roman+FPEF"/>
              </a:rPr>
              <a:t>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Формирование </a:t>
            </a:r>
            <a:r>
              <a:rPr lang="ru-RU" sz="2800" dirty="0">
                <a:latin typeface="Times New Roman+FPEF"/>
              </a:rPr>
              <a:t>рекламных компаний;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Анализ </a:t>
            </a:r>
            <a:r>
              <a:rPr lang="ru-RU" sz="2800" dirty="0">
                <a:latin typeface="Times New Roman+FPEF"/>
              </a:rPr>
              <a:t>эффективности проводимых </a:t>
            </a:r>
            <a:r>
              <a:rPr lang="ru-RU" sz="2800" dirty="0" smtClean="0">
                <a:latin typeface="Times New Roman+FPEF"/>
              </a:rPr>
              <a:t>рекламных компаний</a:t>
            </a:r>
            <a:r>
              <a:rPr lang="ru-RU" sz="2800" dirty="0">
                <a:latin typeface="Times New Roman+FPEF"/>
              </a:rPr>
              <a:t>;</a:t>
            </a:r>
          </a:p>
          <a:p>
            <a:pPr marL="0" indent="0">
              <a:buNone/>
            </a:pPr>
            <a:endParaRPr lang="ru-RU" sz="2800" dirty="0" smtClean="0">
              <a:latin typeface="FPEF"/>
            </a:endParaRPr>
          </a:p>
          <a:p>
            <a:pPr marL="0" indent="0">
              <a:buNone/>
            </a:pPr>
            <a:r>
              <a:rPr lang="ru-RU" sz="2800" b="1" dirty="0" smtClean="0">
                <a:latin typeface="FPEF"/>
              </a:rPr>
              <a:t>3. </a:t>
            </a:r>
            <a:r>
              <a:rPr lang="ru-RU" sz="2800" b="1" dirty="0">
                <a:latin typeface="Times New Roman+FPEF"/>
              </a:rPr>
              <a:t>Управление сервисом (послепродажное обслуживание)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Регистрация </a:t>
            </a:r>
            <a:r>
              <a:rPr lang="ru-RU" sz="2800" dirty="0">
                <a:latin typeface="Times New Roman+FPEF"/>
              </a:rPr>
              <a:t>обращений клиентов;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Регистрация </a:t>
            </a:r>
            <a:r>
              <a:rPr lang="ru-RU" sz="2800" dirty="0">
                <a:latin typeface="Times New Roman+FPEF"/>
              </a:rPr>
              <a:t>результатов обращений клиентов;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Анализ </a:t>
            </a:r>
            <a:r>
              <a:rPr lang="ru-RU" sz="2800" dirty="0">
                <a:latin typeface="Times New Roman+FPEF"/>
              </a:rPr>
              <a:t>информации об обращениях клиентов.</a:t>
            </a:r>
            <a:endParaRPr lang="ru-RU" sz="28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6303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3137" y="240633"/>
            <a:ext cx="11153274" cy="1010652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sz="3600" b="1" dirty="0" smtClean="0">
                <a:solidFill>
                  <a:srgbClr val="0070C0"/>
                </a:solidFill>
                <a:latin typeface="Times New Roman+FPEF"/>
              </a:rPr>
            </a:br>
            <a:r>
              <a:rPr lang="fr-FR" sz="3600" b="1" dirty="0" smtClean="0">
                <a:solidFill>
                  <a:srgbClr val="0070C0"/>
                </a:solidFill>
                <a:latin typeface="Times New Roman+FPEF"/>
              </a:rPr>
              <a:t>Системы </a:t>
            </a:r>
            <a:r>
              <a:rPr lang="fr-FR" sz="3600" b="1" dirty="0">
                <a:solidFill>
                  <a:srgbClr val="0070C0"/>
                </a:solidFill>
                <a:latin typeface="Times New Roman+FPEF"/>
              </a:rPr>
              <a:t>класса </a:t>
            </a:r>
            <a:r>
              <a:rPr lang="fr-FR" sz="4900" b="1" dirty="0">
                <a:solidFill>
                  <a:srgbClr val="0070C0"/>
                </a:solidFill>
                <a:latin typeface="Times New Roman+FPEF"/>
              </a:rPr>
              <a:t>ECM </a:t>
            </a:r>
            <a:r>
              <a:rPr lang="ru-RU" sz="3600" b="1" dirty="0" smtClean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sz="3600" b="1" dirty="0" smtClean="0">
                <a:solidFill>
                  <a:srgbClr val="0070C0"/>
                </a:solidFill>
                <a:latin typeface="Times New Roman+FPEF"/>
              </a:rPr>
            </a:br>
            <a:r>
              <a:rPr lang="fr-FR" sz="3600" b="1" dirty="0" smtClean="0">
                <a:solidFill>
                  <a:srgbClr val="0070C0"/>
                </a:solidFill>
                <a:latin typeface="Times New Roman+FPEF"/>
              </a:rPr>
              <a:t>(</a:t>
            </a:r>
            <a:r>
              <a:rPr lang="fr-FR" sz="3600" b="1" dirty="0">
                <a:solidFill>
                  <a:srgbClr val="0070C0"/>
                </a:solidFill>
                <a:latin typeface="Times New Roman+FPEF"/>
              </a:rPr>
              <a:t>Enterprise Content Management)</a:t>
            </a:r>
            <a:br>
              <a:rPr lang="fr-FR" sz="3600" b="1" dirty="0">
                <a:solidFill>
                  <a:srgbClr val="0070C0"/>
                </a:solidFill>
                <a:latin typeface="Times New Roman+FPEF"/>
              </a:rPr>
            </a:br>
            <a:endParaRPr lang="ru-RU" sz="36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7358" y="1431758"/>
            <a:ext cx="11069053" cy="4841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>
                <a:latin typeface="Times New Roman+FPEF"/>
              </a:rPr>
              <a:t>П</a:t>
            </a:r>
            <a:r>
              <a:rPr lang="ru-RU" sz="4000" dirty="0" smtClean="0">
                <a:latin typeface="Times New Roman+FPEF"/>
              </a:rPr>
              <a:t>редназначены </a:t>
            </a:r>
            <a:r>
              <a:rPr lang="ru-RU" sz="4000" dirty="0">
                <a:latin typeface="Times New Roman+FPEF"/>
              </a:rPr>
              <a:t>для поддержки жизненного цикла </a:t>
            </a:r>
            <a:r>
              <a:rPr lang="ru-RU" sz="4000" dirty="0" smtClean="0">
                <a:latin typeface="Times New Roman+FPEF"/>
              </a:rPr>
              <a:t>неструктурированной </a:t>
            </a:r>
            <a:r>
              <a:rPr lang="ru-RU" sz="4000" dirty="0">
                <a:latin typeface="Times New Roman+FPEF"/>
              </a:rPr>
              <a:t>информации различных типов и форматов. </a:t>
            </a:r>
            <a:endParaRPr lang="ru-RU" sz="4000" dirty="0" smtClean="0">
              <a:latin typeface="Times New Roman+FPEF"/>
            </a:endParaRPr>
          </a:p>
          <a:p>
            <a:pPr marL="0" indent="0">
              <a:buNone/>
            </a:pPr>
            <a:endParaRPr lang="ru-RU" sz="4000" dirty="0" smtClean="0">
              <a:latin typeface="Times New Roman+FPEF"/>
            </a:endParaRPr>
          </a:p>
          <a:p>
            <a:pPr marL="0" indent="0">
              <a:buNone/>
            </a:pPr>
            <a:r>
              <a:rPr lang="ru-RU" sz="4000" dirty="0" smtClean="0">
                <a:latin typeface="Times New Roman+FPEF"/>
              </a:rPr>
              <a:t>В российской </a:t>
            </a:r>
            <a:r>
              <a:rPr lang="ru-RU" sz="4000" dirty="0">
                <a:latin typeface="Times New Roman+FPEF"/>
              </a:rPr>
              <a:t>практике этому понятию ближе всего находятся </a:t>
            </a:r>
            <a:r>
              <a:rPr lang="ru-RU" sz="4000" dirty="0" smtClean="0">
                <a:latin typeface="Times New Roman+FPEF"/>
              </a:rPr>
              <a:t>системы электронного </a:t>
            </a:r>
            <a:r>
              <a:rPr lang="ru-RU" sz="4000" dirty="0">
                <a:latin typeface="Times New Roman+FPEF"/>
              </a:rPr>
              <a:t>документооборота.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8531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2504" y="244000"/>
            <a:ext cx="11598443" cy="1175726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4000" b="1" dirty="0" smtClean="0">
                <a:solidFill>
                  <a:srgbClr val="0070C0"/>
                </a:solidFill>
                <a:latin typeface="Times New Roman+FPEF"/>
              </a:rPr>
              <a:t>Основные функции систем </a:t>
            </a:r>
            <a:br>
              <a:rPr lang="ru-RU" sz="4000" b="1" dirty="0" smtClean="0">
                <a:solidFill>
                  <a:srgbClr val="0070C0"/>
                </a:solidFill>
                <a:latin typeface="Times New Roman+FPEF"/>
              </a:rPr>
            </a:br>
            <a:r>
              <a:rPr lang="ru-RU" sz="4000" b="1" dirty="0" smtClean="0">
                <a:solidFill>
                  <a:srgbClr val="0070C0"/>
                </a:solidFill>
                <a:latin typeface="Times New Roman+FPEF"/>
              </a:rPr>
              <a:t>класса </a:t>
            </a:r>
            <a:r>
              <a:rPr lang="en-US" sz="4000" b="1" dirty="0">
                <a:solidFill>
                  <a:srgbClr val="0070C0"/>
                </a:solidFill>
                <a:latin typeface="Times New Roman+FPEF"/>
              </a:rPr>
              <a:t>ECM </a:t>
            </a:r>
            <a:endParaRPr lang="ru-RU" sz="40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7041" y="1419726"/>
            <a:ext cx="11393905" cy="4752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 smtClean="0">
                <a:latin typeface="FPEF"/>
              </a:rPr>
              <a:t>1.  </a:t>
            </a:r>
            <a:r>
              <a:rPr lang="ru-RU" sz="3200" b="1" dirty="0">
                <a:latin typeface="Times New Roman+FPEF"/>
              </a:rPr>
              <a:t>Управление документами</a:t>
            </a:r>
          </a:p>
          <a:p>
            <a:pPr marL="625475" indent="-360363"/>
            <a:r>
              <a:rPr lang="ru-RU" sz="3200" dirty="0" smtClean="0">
                <a:latin typeface="Times New Roman+FPEF"/>
              </a:rPr>
              <a:t>Экспорт/импорт </a:t>
            </a:r>
            <a:r>
              <a:rPr lang="ru-RU" sz="3200" dirty="0">
                <a:latin typeface="Times New Roman+FPEF"/>
              </a:rPr>
              <a:t>документов;</a:t>
            </a:r>
          </a:p>
          <a:p>
            <a:pPr marL="625475" indent="-360363"/>
            <a:r>
              <a:rPr lang="ru-RU" sz="3200" dirty="0" smtClean="0">
                <a:latin typeface="Times New Roman+FPEF"/>
              </a:rPr>
              <a:t>Управление </a:t>
            </a:r>
            <a:r>
              <a:rPr lang="ru-RU" sz="3200" dirty="0">
                <a:latin typeface="Times New Roman+FPEF"/>
              </a:rPr>
              <a:t>версиями документов;</a:t>
            </a:r>
          </a:p>
          <a:p>
            <a:pPr marL="625475" indent="-360363"/>
            <a:r>
              <a:rPr lang="ru-RU" sz="3200" dirty="0" smtClean="0">
                <a:latin typeface="Times New Roman+FPEF"/>
              </a:rPr>
              <a:t>Контроль </a:t>
            </a:r>
            <a:r>
              <a:rPr lang="ru-RU" sz="3200" dirty="0">
                <a:latin typeface="Times New Roman+FPEF"/>
              </a:rPr>
              <a:t>доступа к документам;</a:t>
            </a:r>
          </a:p>
          <a:p>
            <a:pPr marL="0" indent="0">
              <a:buNone/>
            </a:pPr>
            <a:endParaRPr lang="ru-RU" sz="3200" dirty="0" smtClean="0">
              <a:latin typeface="FPEF"/>
            </a:endParaRPr>
          </a:p>
          <a:p>
            <a:pPr marL="0" indent="0">
              <a:buNone/>
            </a:pPr>
            <a:r>
              <a:rPr lang="ru-RU" sz="3200" b="1" dirty="0" smtClean="0">
                <a:latin typeface="FPEF"/>
              </a:rPr>
              <a:t>2.  </a:t>
            </a:r>
            <a:r>
              <a:rPr lang="ru-RU" sz="3200" b="1" dirty="0">
                <a:latin typeface="Times New Roman+FPEF"/>
              </a:rPr>
              <a:t>Управление образами документов </a:t>
            </a:r>
            <a:r>
              <a:rPr lang="ru-RU" sz="3200" dirty="0" smtClean="0">
                <a:latin typeface="Times New Roman+FPEF"/>
              </a:rPr>
              <a:t>(преобразование </a:t>
            </a:r>
            <a:r>
              <a:rPr lang="ru-RU" sz="3200" dirty="0">
                <a:latin typeface="Times New Roman+FPEF"/>
              </a:rPr>
              <a:t>и управление электронными копиями </a:t>
            </a:r>
            <a:r>
              <a:rPr lang="ru-RU" sz="3200" dirty="0" smtClean="0">
                <a:latin typeface="Times New Roman+FPEF"/>
              </a:rPr>
              <a:t>бумажных элементов</a:t>
            </a:r>
            <a:r>
              <a:rPr lang="ru-RU" sz="3200" dirty="0">
                <a:latin typeface="Times New Roman+FPEF"/>
              </a:rPr>
              <a:t>);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829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6411" y="216567"/>
            <a:ext cx="10971837" cy="64213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 smtClean="0">
                <a:latin typeface="Times New Roman+FPEF"/>
              </a:rPr>
              <a:t>3. Управление </a:t>
            </a:r>
            <a:r>
              <a:rPr lang="ru-RU" sz="2400" b="1" dirty="0">
                <a:latin typeface="Times New Roman+FPEF"/>
              </a:rPr>
              <a:t>записями о документах</a:t>
            </a:r>
          </a:p>
          <a:p>
            <a:r>
              <a:rPr lang="ru-RU" sz="2400" dirty="0" smtClean="0">
                <a:latin typeface="Times New Roman+FPEF"/>
              </a:rPr>
              <a:t>Долгосрочное </a:t>
            </a:r>
            <a:r>
              <a:rPr lang="ru-RU" sz="2400" dirty="0">
                <a:latin typeface="Times New Roman+FPEF"/>
              </a:rPr>
              <a:t>архивирование документов;</a:t>
            </a:r>
          </a:p>
          <a:p>
            <a:r>
              <a:rPr lang="ru-RU" sz="2400" dirty="0" smtClean="0">
                <a:latin typeface="Times New Roman+FPEF"/>
              </a:rPr>
              <a:t>Автоматизация </a:t>
            </a:r>
            <a:r>
              <a:rPr lang="ru-RU" sz="2400" dirty="0">
                <a:latin typeface="Times New Roman+FPEF"/>
              </a:rPr>
              <a:t>политик хранения документов;</a:t>
            </a:r>
          </a:p>
          <a:p>
            <a:r>
              <a:rPr lang="ru-RU" sz="2400" dirty="0" smtClean="0">
                <a:latin typeface="Times New Roman+FPEF"/>
              </a:rPr>
              <a:t>Обеспечение </a:t>
            </a:r>
            <a:r>
              <a:rPr lang="ru-RU" sz="2400" dirty="0">
                <a:latin typeface="Times New Roman+FPEF"/>
              </a:rPr>
              <a:t>соответствия законодательным </a:t>
            </a:r>
            <a:r>
              <a:rPr lang="ru-RU" sz="2400" dirty="0" smtClean="0">
                <a:latin typeface="Times New Roman+FPEF"/>
              </a:rPr>
              <a:t>и отраслевым </a:t>
            </a:r>
            <a:r>
              <a:rPr lang="ru-RU" sz="2400" dirty="0">
                <a:latin typeface="Times New Roman+FPEF"/>
              </a:rPr>
              <a:t>нормам</a:t>
            </a:r>
          </a:p>
          <a:p>
            <a:pPr marL="0" indent="0">
              <a:buNone/>
            </a:pPr>
            <a:endParaRPr lang="ru-RU" sz="2400" dirty="0" smtClean="0">
              <a:latin typeface="FPEF"/>
            </a:endParaRPr>
          </a:p>
          <a:p>
            <a:pPr marL="0" indent="0">
              <a:buNone/>
            </a:pPr>
            <a:r>
              <a:rPr lang="ru-RU" sz="2400" b="1" dirty="0" smtClean="0">
                <a:latin typeface="FPEF"/>
              </a:rPr>
              <a:t>4. </a:t>
            </a:r>
            <a:r>
              <a:rPr lang="ru-RU" sz="2400" b="1" dirty="0" smtClean="0">
                <a:latin typeface="Times New Roman+FPEF"/>
              </a:rPr>
              <a:t>Управление </a:t>
            </a:r>
            <a:r>
              <a:rPr lang="ru-RU" sz="2400" b="1" dirty="0">
                <a:latin typeface="Times New Roman+FPEF"/>
              </a:rPr>
              <a:t>потоками работ</a:t>
            </a:r>
          </a:p>
          <a:p>
            <a:r>
              <a:rPr lang="ru-RU" sz="2400" dirty="0" smtClean="0">
                <a:latin typeface="Times New Roman+FPEF"/>
              </a:rPr>
              <a:t>Поддержка </a:t>
            </a:r>
            <a:r>
              <a:rPr lang="ru-RU" sz="2400" dirty="0">
                <a:latin typeface="Times New Roman+FPEF"/>
              </a:rPr>
              <a:t>бизнес-процессов;</a:t>
            </a:r>
          </a:p>
          <a:p>
            <a:r>
              <a:rPr lang="ru-RU" sz="2400" dirty="0" smtClean="0">
                <a:latin typeface="Times New Roman+FPEF"/>
              </a:rPr>
              <a:t>Передача </a:t>
            </a:r>
            <a:r>
              <a:rPr lang="ru-RU" sz="2400" dirty="0">
                <a:latin typeface="Times New Roman+FPEF"/>
              </a:rPr>
              <a:t>контента по маршрутам;</a:t>
            </a:r>
          </a:p>
          <a:p>
            <a:r>
              <a:rPr lang="ru-RU" sz="2400" dirty="0" smtClean="0">
                <a:latin typeface="Times New Roman+FPEF"/>
              </a:rPr>
              <a:t>Назначение </a:t>
            </a:r>
            <a:r>
              <a:rPr lang="ru-RU" sz="2400" dirty="0">
                <a:latin typeface="Times New Roman+FPEF"/>
              </a:rPr>
              <a:t>рабочих задач и состояний</a:t>
            </a:r>
            <a:r>
              <a:rPr lang="ru-RU" sz="2400" dirty="0" smtClean="0">
                <a:latin typeface="Times New Roman+FPEF"/>
              </a:rPr>
              <a:t>;</a:t>
            </a:r>
          </a:p>
          <a:p>
            <a:r>
              <a:rPr lang="ru-RU" sz="2400" dirty="0" smtClean="0">
                <a:latin typeface="Times New Roman+FPEF"/>
              </a:rPr>
              <a:t>Создание </a:t>
            </a:r>
            <a:r>
              <a:rPr lang="ru-RU" sz="2400" dirty="0">
                <a:latin typeface="Times New Roman+FPEF"/>
              </a:rPr>
              <a:t>журналов аудита</a:t>
            </a:r>
          </a:p>
          <a:p>
            <a:pPr marL="0" indent="0">
              <a:buNone/>
            </a:pPr>
            <a:endParaRPr lang="ru-RU" sz="2400" dirty="0">
              <a:latin typeface="FPEF"/>
            </a:endParaRPr>
          </a:p>
          <a:p>
            <a:pPr marL="0" indent="0">
              <a:buNone/>
            </a:pPr>
            <a:r>
              <a:rPr lang="ru-RU" sz="2400" b="1" dirty="0" smtClean="0">
                <a:latin typeface="FPEF"/>
              </a:rPr>
              <a:t>5. </a:t>
            </a:r>
            <a:r>
              <a:rPr lang="ru-RU" sz="2400" b="1" dirty="0" smtClean="0">
                <a:latin typeface="Times New Roman+FPEF"/>
              </a:rPr>
              <a:t>Документно-ориентированное </a:t>
            </a:r>
            <a:r>
              <a:rPr lang="ru-RU" sz="2400" b="1" dirty="0">
                <a:latin typeface="Times New Roman+FPEF"/>
              </a:rPr>
              <a:t>взаимодействие</a:t>
            </a:r>
          </a:p>
          <a:p>
            <a:r>
              <a:rPr lang="ru-RU" sz="2400" dirty="0" smtClean="0">
                <a:latin typeface="Times New Roman+FPEF"/>
              </a:rPr>
              <a:t>Совместное </a:t>
            </a:r>
            <a:r>
              <a:rPr lang="ru-RU" sz="2400" dirty="0">
                <a:latin typeface="Times New Roman+FPEF"/>
              </a:rPr>
              <a:t>использование документов </a:t>
            </a:r>
            <a:r>
              <a:rPr lang="ru-RU" sz="2400" dirty="0" smtClean="0">
                <a:latin typeface="Times New Roman+FPEF"/>
              </a:rPr>
              <a:t>пользователями</a:t>
            </a:r>
            <a:endParaRPr lang="ru-RU" sz="2400" dirty="0">
              <a:latin typeface="Times New Roman+FPEF"/>
            </a:endParaRPr>
          </a:p>
          <a:p>
            <a:r>
              <a:rPr lang="ru-RU" sz="2400" dirty="0" smtClean="0">
                <a:latin typeface="Times New Roman+FPEF"/>
              </a:rPr>
              <a:t>Поддержка </a:t>
            </a:r>
            <a:r>
              <a:rPr lang="ru-RU" sz="2400" dirty="0">
                <a:latin typeface="Times New Roman+FPEF"/>
              </a:rPr>
              <a:t>коллективной работы над </a:t>
            </a:r>
            <a:r>
              <a:rPr lang="ru-RU" sz="2400" dirty="0" smtClean="0">
                <a:latin typeface="Times New Roman+FPEF"/>
              </a:rPr>
              <a:t>проектами документов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0556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8368" y="159779"/>
            <a:ext cx="10935743" cy="1961629"/>
          </a:xfrm>
          <a:solidFill>
            <a:srgbClr val="FFFF99"/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  <a:latin typeface="Times New Roman+FPEF"/>
              </a:rPr>
              <a:t>HRM </a:t>
            </a:r>
            <a:r>
              <a:rPr lang="ru-RU" sz="3600" b="1" dirty="0" smtClean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sz="3600" b="1" dirty="0" smtClean="0">
                <a:solidFill>
                  <a:srgbClr val="0070C0"/>
                </a:solidFill>
                <a:latin typeface="Times New Roman+FPEF"/>
              </a:rPr>
            </a:br>
            <a:r>
              <a:rPr lang="en-US" sz="3600" b="1" dirty="0" smtClean="0">
                <a:solidFill>
                  <a:srgbClr val="0070C0"/>
                </a:solidFill>
                <a:latin typeface="Times New Roman+FPEF"/>
              </a:rPr>
              <a:t>(</a:t>
            </a:r>
            <a:r>
              <a:rPr lang="en-US" sz="3600" b="1" dirty="0">
                <a:solidFill>
                  <a:srgbClr val="0070C0"/>
                </a:solidFill>
                <a:latin typeface="Times New Roman+FPEF"/>
              </a:rPr>
              <a:t>Human Resource Management – </a:t>
            </a:r>
            <a:r>
              <a:rPr lang="ru-RU" sz="3600" b="1" dirty="0">
                <a:solidFill>
                  <a:srgbClr val="0070C0"/>
                </a:solidFill>
                <a:latin typeface="Times New Roman+FPEF"/>
              </a:rPr>
              <a:t>управление </a:t>
            </a:r>
            <a:r>
              <a:rPr lang="ru-RU" sz="3600" b="1" dirty="0" smtClean="0">
                <a:solidFill>
                  <a:srgbClr val="0070C0"/>
                </a:solidFill>
                <a:latin typeface="Times New Roman+FPEF"/>
              </a:rPr>
              <a:t>персоналом</a:t>
            </a:r>
            <a:r>
              <a:rPr lang="ru-RU" sz="3600" b="1" dirty="0">
                <a:solidFill>
                  <a:srgbClr val="0070C0"/>
                </a:solidFill>
                <a:latin typeface="Times New Roman+FPEF"/>
              </a:rPr>
              <a:t>) </a:t>
            </a:r>
            <a:endParaRPr lang="ru-RU" sz="36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2663" y="2121407"/>
            <a:ext cx="11514221" cy="4516501"/>
          </a:xfrm>
        </p:spPr>
        <p:txBody>
          <a:bodyPr>
            <a:normAutofit/>
          </a:bodyPr>
          <a:lstStyle/>
          <a:p>
            <a:pPr marL="0" indent="444500">
              <a:buNone/>
            </a:pPr>
            <a:r>
              <a:rPr lang="ru-RU" sz="3200" dirty="0" smtClean="0">
                <a:latin typeface="Times New Roman+FPEF"/>
              </a:rPr>
              <a:t>Область </a:t>
            </a:r>
            <a:r>
              <a:rPr lang="ru-RU" sz="3200" dirty="0">
                <a:latin typeface="Times New Roman+FPEF"/>
              </a:rPr>
              <a:t>знаний и практической деятельности, </a:t>
            </a:r>
            <a:r>
              <a:rPr lang="ru-RU" sz="3200" dirty="0" smtClean="0">
                <a:latin typeface="Times New Roman+FPEF"/>
              </a:rPr>
              <a:t>направленная </a:t>
            </a:r>
            <a:r>
              <a:rPr lang="ru-RU" sz="3200" dirty="0">
                <a:latin typeface="Times New Roman+FPEF"/>
              </a:rPr>
              <a:t>на своевременное обеспечение персоналом и </a:t>
            </a:r>
            <a:r>
              <a:rPr lang="ru-RU" sz="3200" dirty="0" smtClean="0">
                <a:latin typeface="Times New Roman+FPEF"/>
              </a:rPr>
              <a:t>оптимальное его </a:t>
            </a:r>
            <a:r>
              <a:rPr lang="ru-RU" sz="3200" dirty="0">
                <a:latin typeface="Times New Roman+FPEF"/>
              </a:rPr>
              <a:t>использование. </a:t>
            </a:r>
            <a:endParaRPr lang="ru-RU" sz="3200" dirty="0" smtClean="0">
              <a:latin typeface="Times New Roman+FPEF"/>
            </a:endParaRPr>
          </a:p>
          <a:p>
            <a:pPr marL="0" indent="444500">
              <a:buNone/>
            </a:pPr>
            <a:endParaRPr lang="ru-RU" sz="3200" dirty="0" smtClean="0">
              <a:latin typeface="Times New Roman+FPEF"/>
            </a:endParaRPr>
          </a:p>
          <a:p>
            <a:pPr marL="0" indent="444500">
              <a:buNone/>
            </a:pPr>
            <a:r>
              <a:rPr lang="ru-RU" sz="3200" dirty="0" smtClean="0">
                <a:latin typeface="Times New Roman+FPEF"/>
              </a:rPr>
              <a:t>Деятельность </a:t>
            </a:r>
            <a:r>
              <a:rPr lang="ru-RU" sz="3200" dirty="0">
                <a:latin typeface="Times New Roman+FPEF"/>
              </a:rPr>
              <a:t>по управлению </a:t>
            </a:r>
            <a:r>
              <a:rPr lang="ru-RU" sz="3200" dirty="0" smtClean="0">
                <a:latin typeface="Times New Roman+FPEF"/>
              </a:rPr>
              <a:t>персоналом является </a:t>
            </a:r>
            <a:r>
              <a:rPr lang="ru-RU" sz="3200" dirty="0">
                <a:latin typeface="Times New Roman+FPEF"/>
              </a:rPr>
              <a:t>целенаправленным воздействием на человеческую </a:t>
            </a:r>
            <a:r>
              <a:rPr lang="ru-RU" sz="3200" dirty="0" smtClean="0">
                <a:latin typeface="Times New Roman+FPEF"/>
              </a:rPr>
              <a:t>составляющую </a:t>
            </a:r>
            <a:r>
              <a:rPr lang="ru-RU" sz="3200" dirty="0">
                <a:latin typeface="Times New Roman+FPEF"/>
              </a:rPr>
              <a:t>организации, ориентированным на </a:t>
            </a:r>
            <a:r>
              <a:rPr lang="ru-RU" sz="3200" dirty="0" smtClean="0">
                <a:latin typeface="Times New Roman+FPEF"/>
              </a:rPr>
              <a:t>соответствие возможностей </a:t>
            </a:r>
            <a:r>
              <a:rPr lang="ru-RU" sz="3200" dirty="0">
                <a:latin typeface="Times New Roman+FPEF"/>
              </a:rPr>
              <a:t>персонала и целей, стратегий, условий </a:t>
            </a:r>
            <a:r>
              <a:rPr lang="ru-RU" sz="3200" dirty="0" smtClean="0">
                <a:latin typeface="Times New Roman+FPEF"/>
              </a:rPr>
              <a:t>развития организации</a:t>
            </a:r>
            <a:r>
              <a:rPr lang="ru-RU" sz="3200" dirty="0">
                <a:latin typeface="Times New Roman+FPEF"/>
              </a:rPr>
              <a:t>.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986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0473" y="589547"/>
            <a:ext cx="11562347" cy="60483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latin typeface="Times New Roman+FPEF"/>
              </a:rPr>
              <a:t>Информационные системы </a:t>
            </a:r>
            <a:r>
              <a:rPr lang="ru-RU" sz="3200" dirty="0" smtClean="0">
                <a:latin typeface="Times New Roman+FPEF"/>
              </a:rPr>
              <a:t>соответствующего класса </a:t>
            </a:r>
            <a:r>
              <a:rPr lang="ru-RU" sz="3200" dirty="0">
                <a:latin typeface="Times New Roman+FPEF"/>
              </a:rPr>
              <a:t>обеспечивают автоматизацию следующих функций: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Планирование </a:t>
            </a:r>
            <a:r>
              <a:rPr lang="ru-RU" sz="3200" dirty="0">
                <a:latin typeface="Times New Roman+FPEF"/>
              </a:rPr>
              <a:t>потребностей в человеческих ресурсах </a:t>
            </a:r>
            <a:r>
              <a:rPr lang="ru-RU" sz="3200" dirty="0" smtClean="0">
                <a:latin typeface="Times New Roman+FPEF"/>
              </a:rPr>
              <a:t>в соответствии </a:t>
            </a:r>
            <a:r>
              <a:rPr lang="ru-RU" sz="3200" dirty="0">
                <a:latin typeface="Times New Roman+FPEF"/>
              </a:rPr>
              <a:t>с планами развития организации;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Поиск </a:t>
            </a:r>
            <a:r>
              <a:rPr lang="ru-RU" sz="3200" dirty="0">
                <a:latin typeface="Times New Roman+FPEF"/>
              </a:rPr>
              <a:t>персонала;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Подбор </a:t>
            </a:r>
            <a:r>
              <a:rPr lang="ru-RU" sz="3200" dirty="0">
                <a:latin typeface="Times New Roman+FPEF"/>
              </a:rPr>
              <a:t>и отбор персонала;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Оценку </a:t>
            </a:r>
            <a:r>
              <a:rPr lang="ru-RU" sz="3200" dirty="0">
                <a:latin typeface="Times New Roman+FPEF"/>
              </a:rPr>
              <a:t>персонала;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Учет </a:t>
            </a:r>
            <a:r>
              <a:rPr lang="ru-RU" sz="3200" dirty="0">
                <a:latin typeface="Times New Roman+FPEF"/>
              </a:rPr>
              <a:t>персонала;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Обучение </a:t>
            </a:r>
            <a:r>
              <a:rPr lang="ru-RU" sz="3200" dirty="0">
                <a:latin typeface="Times New Roman+FPEF"/>
              </a:rPr>
              <a:t>и развитие персонала;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Мотивация </a:t>
            </a:r>
            <a:r>
              <a:rPr lang="ru-RU" sz="3200" dirty="0">
                <a:latin typeface="Times New Roman+FPEF"/>
              </a:rPr>
              <a:t>персонала;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Организация </a:t>
            </a:r>
            <a:r>
              <a:rPr lang="ru-RU" sz="3200" dirty="0">
                <a:latin typeface="Times New Roman+FPEF"/>
              </a:rPr>
              <a:t>труда.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8921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6568" y="324852"/>
            <a:ext cx="11875169" cy="1769123"/>
          </a:xfrm>
          <a:pattFill prst="pct50">
            <a:fgClr>
              <a:srgbClr val="FFFF00"/>
            </a:fgClr>
            <a:bgClr>
              <a:schemeClr val="bg1"/>
            </a:bgClr>
          </a:patt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+FPEF"/>
              </a:rPr>
              <a:t>EAM </a:t>
            </a:r>
            <a:r>
              <a:rPr lang="ru-RU" b="1" dirty="0" smtClean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b="1" dirty="0" smtClean="0">
                <a:solidFill>
                  <a:srgbClr val="0070C0"/>
                </a:solidFill>
                <a:latin typeface="Times New Roman+FPEF"/>
              </a:rPr>
            </a:br>
            <a:r>
              <a:rPr lang="en-US" b="1" dirty="0" smtClean="0">
                <a:solidFill>
                  <a:srgbClr val="0070C0"/>
                </a:solidFill>
                <a:latin typeface="Times New Roman+FPEF"/>
              </a:rPr>
              <a:t>(</a:t>
            </a:r>
            <a:r>
              <a:rPr lang="en-US" b="1" dirty="0">
                <a:solidFill>
                  <a:srgbClr val="0070C0"/>
                </a:solidFill>
                <a:latin typeface="Times New Roman+FPEF"/>
              </a:rPr>
              <a:t>Enterprise </a:t>
            </a:r>
            <a:r>
              <a:rPr lang="en-US" b="1" dirty="0" smtClean="0">
                <a:solidFill>
                  <a:srgbClr val="0070C0"/>
                </a:solidFill>
                <a:latin typeface="Times New Roman+FPEF"/>
              </a:rPr>
              <a:t>Asset</a:t>
            </a:r>
            <a:r>
              <a:rPr lang="ru-RU" b="1" dirty="0" smtClean="0">
                <a:solidFill>
                  <a:srgbClr val="0070C0"/>
                </a:solidFill>
                <a:latin typeface="Times New Roman+FPEF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Times New Roman+FPEF"/>
              </a:rPr>
              <a:t> Management</a:t>
            </a:r>
            <a:r>
              <a:rPr lang="en-US" b="1" dirty="0">
                <a:solidFill>
                  <a:srgbClr val="0070C0"/>
                </a:solidFill>
                <a:latin typeface="Times New Roman+FPEF"/>
              </a:rPr>
              <a:t>) </a:t>
            </a:r>
            <a:endParaRPr lang="ru-RU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389" y="2121408"/>
            <a:ext cx="10598859" cy="4050792"/>
          </a:xfrm>
        </p:spPr>
        <p:txBody>
          <a:bodyPr>
            <a:normAutofit/>
          </a:bodyPr>
          <a:lstStyle/>
          <a:p>
            <a:pPr marL="0" indent="360363">
              <a:buNone/>
            </a:pPr>
            <a:r>
              <a:rPr lang="ru-RU" sz="3600" dirty="0" smtClean="0">
                <a:latin typeface="Times New Roman+FPEF"/>
              </a:rPr>
              <a:t>Систематическая и скоординированная </a:t>
            </a:r>
            <a:r>
              <a:rPr lang="ru-RU" sz="3600" dirty="0">
                <a:latin typeface="Times New Roman+FPEF"/>
              </a:rPr>
              <a:t>деятельность организации, направленная </a:t>
            </a:r>
            <a:r>
              <a:rPr lang="ru-RU" sz="3600" dirty="0" smtClean="0">
                <a:latin typeface="Times New Roman+FPEF"/>
              </a:rPr>
              <a:t>на оптимальное </a:t>
            </a:r>
            <a:r>
              <a:rPr lang="ru-RU" sz="3600" dirty="0">
                <a:latin typeface="Times New Roman+FPEF"/>
              </a:rPr>
              <a:t>управление физическими активами и режимами </a:t>
            </a:r>
            <a:r>
              <a:rPr lang="ru-RU" sz="3600" dirty="0" smtClean="0">
                <a:latin typeface="Times New Roman+FPEF"/>
              </a:rPr>
              <a:t>их работы</a:t>
            </a:r>
            <a:r>
              <a:rPr lang="ru-RU" sz="3600" dirty="0">
                <a:latin typeface="Times New Roman+FPEF"/>
              </a:rPr>
              <a:t>, </a:t>
            </a:r>
            <a:r>
              <a:rPr lang="ru-RU" sz="3600" dirty="0" smtClean="0">
                <a:latin typeface="Times New Roman+FPEF"/>
              </a:rPr>
              <a:t>рисками </a:t>
            </a:r>
            <a:r>
              <a:rPr lang="ru-RU" sz="3600" dirty="0">
                <a:latin typeface="Times New Roman+FPEF"/>
              </a:rPr>
              <a:t>и расходами на протяжении всего </a:t>
            </a:r>
            <a:r>
              <a:rPr lang="ru-RU" sz="3600" dirty="0" smtClean="0">
                <a:latin typeface="Times New Roman+FPEF"/>
              </a:rPr>
              <a:t>жизненного цикла </a:t>
            </a:r>
            <a:r>
              <a:rPr lang="ru-RU" sz="3600" dirty="0">
                <a:latin typeface="Times New Roman+FPEF"/>
              </a:rPr>
              <a:t>для достижения и выполнения стратегических планов </a:t>
            </a:r>
            <a:r>
              <a:rPr lang="ru-RU" sz="3600" dirty="0" smtClean="0">
                <a:latin typeface="Times New Roman+FPEF"/>
              </a:rPr>
              <a:t>организации</a:t>
            </a:r>
            <a:r>
              <a:rPr lang="ru-RU" sz="3600" dirty="0">
                <a:latin typeface="Times New Roman+FPEF"/>
              </a:rPr>
              <a:t>.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0422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4537" y="0"/>
            <a:ext cx="11888725" cy="2093976"/>
          </a:xfrm>
          <a:solidFill>
            <a:srgbClr val="FFFF99"/>
          </a:solidFill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Times New Roman+FPEF"/>
              </a:rPr>
              <a:t>EAM-</a:t>
            </a:r>
            <a:r>
              <a:rPr lang="ru-RU" sz="3200" b="1" dirty="0">
                <a:solidFill>
                  <a:srgbClr val="FF0000"/>
                </a:solidFill>
                <a:latin typeface="Times New Roman+FPEF"/>
              </a:rPr>
              <a:t>системы </a:t>
            </a:r>
            <a:r>
              <a:rPr lang="ru-RU" sz="3200" b="1" dirty="0" smtClean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sz="3200" b="1" dirty="0" smtClean="0">
                <a:solidFill>
                  <a:srgbClr val="0070C0"/>
                </a:solidFill>
                <a:latin typeface="Times New Roman+FPEF"/>
              </a:rPr>
            </a:br>
            <a:r>
              <a:rPr lang="en-US" sz="3200" b="1" dirty="0">
                <a:solidFill>
                  <a:srgbClr val="0070C0"/>
                </a:solidFill>
                <a:latin typeface="Times New Roman+FPEF"/>
              </a:rPr>
              <a:t>Asset Performance Management</a:t>
            </a:r>
            <a:r>
              <a:rPr lang="ru-RU" sz="3200" b="1" dirty="0" smtClean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sz="3200" b="1" dirty="0" smtClean="0">
                <a:solidFill>
                  <a:srgbClr val="0070C0"/>
                </a:solidFill>
                <a:latin typeface="Times New Roman+FPEF"/>
              </a:rPr>
            </a:br>
            <a:r>
              <a:rPr lang="ru-RU" sz="3200" b="1" dirty="0" smtClean="0">
                <a:solidFill>
                  <a:srgbClr val="0070C0"/>
                </a:solidFill>
                <a:latin typeface="Times New Roman+FPEF"/>
              </a:rPr>
              <a:t>(</a:t>
            </a:r>
            <a:r>
              <a:rPr lang="ru-RU" sz="3200" b="1" dirty="0">
                <a:solidFill>
                  <a:srgbClr val="0070C0"/>
                </a:solidFill>
                <a:latin typeface="Times New Roman+FPEF"/>
              </a:rPr>
              <a:t>системы </a:t>
            </a:r>
            <a:r>
              <a:rPr lang="ru-RU" sz="3200" b="1" dirty="0" smtClean="0">
                <a:solidFill>
                  <a:srgbClr val="0070C0"/>
                </a:solidFill>
                <a:latin typeface="Times New Roman+FPEF"/>
              </a:rPr>
              <a:t>автоматизированного управления </a:t>
            </a:r>
            <a:r>
              <a:rPr lang="ru-RU" sz="3200" b="1" dirty="0">
                <a:solidFill>
                  <a:srgbClr val="0070C0"/>
                </a:solidFill>
                <a:latin typeface="Times New Roman+FPEF"/>
              </a:rPr>
              <a:t>основными </a:t>
            </a:r>
            <a:r>
              <a:rPr lang="ru-RU" sz="3200" b="1" dirty="0" smtClean="0">
                <a:solidFill>
                  <a:srgbClr val="0070C0"/>
                </a:solidFill>
                <a:latin typeface="Times New Roman+FPEF"/>
              </a:rPr>
              <a:t>фондами </a:t>
            </a:r>
            <a:r>
              <a:rPr lang="ru-RU" sz="3200" b="1" dirty="0">
                <a:solidFill>
                  <a:srgbClr val="0070C0"/>
                </a:solidFill>
                <a:latin typeface="Times New Roman+FPEF"/>
              </a:rPr>
              <a:t>предприятия) </a:t>
            </a:r>
            <a:endParaRPr lang="ru-RU" sz="3200" b="1" dirty="0">
              <a:solidFill>
                <a:srgbClr val="0070C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2979" y="2466474"/>
            <a:ext cx="11405937" cy="42832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latin typeface="Times New Roman+FPEF"/>
              </a:rPr>
              <a:t>Предназначены для </a:t>
            </a:r>
            <a:r>
              <a:rPr lang="ru-RU" sz="3200" dirty="0">
                <a:latin typeface="Times New Roman+FPEF"/>
              </a:rPr>
              <a:t>автоматизации выполнения следующих функций:</a:t>
            </a:r>
          </a:p>
          <a:p>
            <a:r>
              <a:rPr lang="ru-RU" sz="3200" dirty="0" smtClean="0">
                <a:latin typeface="Times New Roman+FPEF"/>
              </a:rPr>
              <a:t>Техническое </a:t>
            </a:r>
            <a:r>
              <a:rPr lang="ru-RU" sz="3200" dirty="0">
                <a:latin typeface="Times New Roman+FPEF"/>
              </a:rPr>
              <a:t>обслуживание и ремонт оборудования (</a:t>
            </a:r>
            <a:r>
              <a:rPr lang="ru-RU" sz="3200" dirty="0" err="1" smtClean="0">
                <a:latin typeface="Times New Roman+FPEF"/>
              </a:rPr>
              <a:t>ТОиР</a:t>
            </a:r>
            <a:r>
              <a:rPr lang="ru-RU" sz="3200" dirty="0">
                <a:latin typeface="Times New Roman+FPEF"/>
              </a:rPr>
              <a:t>);</a:t>
            </a:r>
          </a:p>
          <a:p>
            <a:r>
              <a:rPr lang="ru-RU" sz="3200" dirty="0" smtClean="0">
                <a:latin typeface="Times New Roman+FPEF"/>
              </a:rPr>
              <a:t>Материально-техническое </a:t>
            </a:r>
            <a:r>
              <a:rPr lang="ru-RU" sz="3200" dirty="0">
                <a:latin typeface="Times New Roman+FPEF"/>
              </a:rPr>
              <a:t>снабжение </a:t>
            </a:r>
            <a:r>
              <a:rPr lang="ru-RU" sz="3200" dirty="0" err="1">
                <a:latin typeface="Times New Roman+FPEF"/>
              </a:rPr>
              <a:t>ТОиР</a:t>
            </a:r>
            <a:r>
              <a:rPr lang="ru-RU" sz="3200" dirty="0">
                <a:latin typeface="Times New Roman+FPEF"/>
              </a:rPr>
              <a:t> (МТС);</a:t>
            </a:r>
          </a:p>
          <a:p>
            <a:r>
              <a:rPr lang="ru-RU" sz="3200" dirty="0" smtClean="0">
                <a:latin typeface="Times New Roman+FPEF"/>
              </a:rPr>
              <a:t>Управление </a:t>
            </a:r>
            <a:r>
              <a:rPr lang="ru-RU" sz="3200" dirty="0">
                <a:latin typeface="Times New Roman+FPEF"/>
              </a:rPr>
              <a:t>складскими запасами (в рамках </a:t>
            </a:r>
            <a:r>
              <a:rPr lang="ru-RU" sz="3200" dirty="0" err="1">
                <a:latin typeface="Times New Roman+FPEF"/>
              </a:rPr>
              <a:t>ТОиР</a:t>
            </a:r>
            <a:r>
              <a:rPr lang="ru-RU" sz="3200" dirty="0">
                <a:latin typeface="Times New Roman+FPEF"/>
              </a:rPr>
              <a:t>);</a:t>
            </a:r>
          </a:p>
          <a:p>
            <a:r>
              <a:rPr lang="ru-RU" sz="3200" dirty="0" smtClean="0">
                <a:latin typeface="Times New Roman+FPEF"/>
              </a:rPr>
              <a:t>Управление </a:t>
            </a:r>
            <a:r>
              <a:rPr lang="ru-RU" sz="3200" dirty="0">
                <a:latin typeface="Times New Roman+FPEF"/>
              </a:rPr>
              <a:t>финансами (в рамках </a:t>
            </a:r>
            <a:r>
              <a:rPr lang="ru-RU" sz="3200" dirty="0" err="1">
                <a:latin typeface="Times New Roman+FPEF"/>
              </a:rPr>
              <a:t>ТОиР</a:t>
            </a:r>
            <a:r>
              <a:rPr lang="ru-RU" sz="3200" dirty="0">
                <a:latin typeface="Times New Roman+FPEF"/>
              </a:rPr>
              <a:t> и МТС);</a:t>
            </a:r>
          </a:p>
          <a:p>
            <a:r>
              <a:rPr lang="ru-RU" sz="3200" dirty="0" smtClean="0">
                <a:latin typeface="Times New Roman+FPEF"/>
              </a:rPr>
              <a:t>Управление </a:t>
            </a:r>
            <a:r>
              <a:rPr lang="ru-RU" sz="3200" dirty="0">
                <a:latin typeface="Times New Roman+FPEF"/>
              </a:rPr>
              <a:t>персоналом (в рамках </a:t>
            </a:r>
            <a:r>
              <a:rPr lang="ru-RU" sz="3200" dirty="0" err="1">
                <a:latin typeface="Times New Roman+FPEF"/>
              </a:rPr>
              <a:t>ТОиР</a:t>
            </a:r>
            <a:r>
              <a:rPr lang="ru-RU" sz="3200" dirty="0">
                <a:latin typeface="Times New Roman+FPEF"/>
              </a:rPr>
              <a:t> и МТС);</a:t>
            </a:r>
          </a:p>
          <a:p>
            <a:r>
              <a:rPr lang="ru-RU" sz="3200" dirty="0" smtClean="0">
                <a:latin typeface="Times New Roman+FPEF"/>
              </a:rPr>
              <a:t>Управление </a:t>
            </a:r>
            <a:r>
              <a:rPr lang="ru-RU" sz="3200" dirty="0">
                <a:latin typeface="Times New Roman+FPEF"/>
              </a:rPr>
              <a:t>документами (в рамках </a:t>
            </a:r>
            <a:r>
              <a:rPr lang="ru-RU" sz="3200" dirty="0" err="1">
                <a:latin typeface="Times New Roman+FPEF"/>
              </a:rPr>
              <a:t>ТОиР</a:t>
            </a:r>
            <a:r>
              <a:rPr lang="ru-RU" sz="3200" dirty="0">
                <a:latin typeface="Times New Roman+FPEF"/>
              </a:rPr>
              <a:t> и МТС).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372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MES-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система 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MES</a:t>
            </a: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-система</a:t>
            </a:r>
            <a:r>
              <a:rPr lang="en-US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(Manufacturing Execution System)</a:t>
            </a:r>
            <a:endParaRPr lang="ru-RU" sz="36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Система управления производством (</a:t>
            </a:r>
            <a:r>
              <a:rPr lang="ru-RU" sz="3600" dirty="0" err="1" smtClean="0">
                <a:solidFill>
                  <a:srgbClr val="002060"/>
                </a:solidFill>
                <a:latin typeface="Calibri" panose="020F0502020204030204" pitchFamily="34" charset="0"/>
              </a:rPr>
              <a:t>диспетчирование</a:t>
            </a: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)</a:t>
            </a:r>
          </a:p>
          <a:p>
            <a:pPr marL="0" indent="0" algn="ctr">
              <a:buNone/>
            </a:pPr>
            <a:endParaRPr lang="ru-RU" sz="3600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sz="3600" dirty="0">
                <a:solidFill>
                  <a:srgbClr val="002060"/>
                </a:solidFill>
                <a:latin typeface="Calibri" panose="020F0502020204030204" pitchFamily="34" charset="0"/>
              </a:rPr>
              <a:t>Р</a:t>
            </a: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ешают задачи синхронизации</a:t>
            </a:r>
            <a:r>
              <a:rPr lang="ru-RU" sz="3600" dirty="0">
                <a:solidFill>
                  <a:srgbClr val="002060"/>
                </a:solidFill>
                <a:latin typeface="Calibri" panose="020F0502020204030204" pitchFamily="34" charset="0"/>
              </a:rPr>
              <a:t>, координируют, анализируют и </a:t>
            </a: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оптимизируют выпуск </a:t>
            </a:r>
            <a:r>
              <a:rPr lang="ru-RU" sz="3600" dirty="0">
                <a:solidFill>
                  <a:srgbClr val="002060"/>
                </a:solidFill>
                <a:latin typeface="Calibri" panose="020F0502020204030204" pitchFamily="34" charset="0"/>
              </a:rPr>
              <a:t>продукции </a:t>
            </a: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 в </a:t>
            </a:r>
            <a:r>
              <a:rPr lang="ru-RU" sz="3600" dirty="0">
                <a:solidFill>
                  <a:srgbClr val="002060"/>
                </a:solidFill>
                <a:latin typeface="Calibri" panose="020F0502020204030204" pitchFamily="34" charset="0"/>
              </a:rPr>
              <a:t>рамках какого-либо производства.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3562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0474" y="144379"/>
            <a:ext cx="11538284" cy="60278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 smtClean="0"/>
              <a:t>Основные функции MES-систем:</a:t>
            </a:r>
            <a:endParaRPr lang="ru-RU" sz="3200" b="1" dirty="0"/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/>
              <a:t>Активация </a:t>
            </a:r>
            <a:r>
              <a:rPr lang="ru-RU" sz="3200" dirty="0"/>
              <a:t>производственных </a:t>
            </a:r>
            <a:r>
              <a:rPr lang="ru-RU" sz="3200" dirty="0" smtClean="0"/>
              <a:t>мощностей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3200" dirty="0"/>
              <a:t>Отслеживание производственных </a:t>
            </a:r>
            <a:r>
              <a:rPr lang="ru-RU" sz="3200" dirty="0" smtClean="0"/>
              <a:t>мощностей</a:t>
            </a:r>
            <a:endParaRPr lang="ru-RU" sz="3200" dirty="0"/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/>
              <a:t>Сбор </a:t>
            </a:r>
            <a:r>
              <a:rPr lang="ru-RU" sz="3200" dirty="0"/>
              <a:t>информации, связанной с производством</a:t>
            </a:r>
            <a:r>
              <a:rPr lang="ru-RU" sz="3200" dirty="0" smtClean="0"/>
              <a:t>, с </a:t>
            </a:r>
            <a:r>
              <a:rPr lang="ru-RU" sz="3200" dirty="0"/>
              <a:t>сенсоров, оборудования, </a:t>
            </a:r>
            <a:r>
              <a:rPr lang="ru-RU" sz="3200" dirty="0" smtClean="0"/>
              <a:t>персонала</a:t>
            </a:r>
            <a:endParaRPr lang="ru-RU" sz="3200" dirty="0"/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/>
              <a:t>Отслеживание </a:t>
            </a:r>
            <a:r>
              <a:rPr lang="ru-RU" sz="3200" dirty="0"/>
              <a:t>и контроль параметров </a:t>
            </a:r>
            <a:r>
              <a:rPr lang="ru-RU" sz="3200" dirty="0" smtClean="0"/>
              <a:t>качества</a:t>
            </a:r>
            <a:endParaRPr lang="ru-RU" sz="3200" dirty="0"/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/>
              <a:t>Обеспечение </a:t>
            </a:r>
            <a:r>
              <a:rPr lang="ru-RU" sz="3200" dirty="0"/>
              <a:t>персонала и оборудования </a:t>
            </a:r>
            <a:r>
              <a:rPr lang="ru-RU" sz="3200" dirty="0" smtClean="0"/>
              <a:t>информацией</a:t>
            </a:r>
            <a:r>
              <a:rPr lang="ru-RU" sz="3200" dirty="0"/>
              <a:t>, необходимой для процесса </a:t>
            </a:r>
            <a:r>
              <a:rPr lang="ru-RU" sz="3200" dirty="0" smtClean="0"/>
              <a:t>производства</a:t>
            </a:r>
            <a:endParaRPr lang="ru-RU" sz="3200" dirty="0"/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/>
              <a:t>Установление </a:t>
            </a:r>
            <a:r>
              <a:rPr lang="ru-RU" sz="3200" dirty="0"/>
              <a:t>связей между персоналом и </a:t>
            </a:r>
            <a:r>
              <a:rPr lang="ru-RU" sz="3200" dirty="0" smtClean="0"/>
              <a:t>оборудованием </a:t>
            </a:r>
            <a:r>
              <a:rPr lang="ru-RU" sz="3200" dirty="0"/>
              <a:t>в рамках </a:t>
            </a:r>
            <a:r>
              <a:rPr lang="ru-RU" sz="3200" dirty="0" smtClean="0"/>
              <a:t>производства</a:t>
            </a:r>
            <a:endParaRPr lang="ru-RU" sz="3200" dirty="0"/>
          </a:p>
          <a:p>
            <a:pPr marL="457200" indent="-457200">
              <a:buFont typeface="+mj-lt"/>
              <a:buAutoNum type="arabicPeriod"/>
            </a:pPr>
            <a:r>
              <a:rPr lang="ru-RU" sz="3200" dirty="0" smtClean="0"/>
              <a:t>Установление </a:t>
            </a:r>
            <a:r>
              <a:rPr lang="ru-RU" sz="3200" dirty="0"/>
              <a:t>связей между производством </a:t>
            </a:r>
            <a:r>
              <a:rPr lang="ru-RU" sz="3200" dirty="0" smtClean="0"/>
              <a:t>и поставщиками</a:t>
            </a:r>
            <a:r>
              <a:rPr lang="ru-RU" sz="3200" dirty="0"/>
              <a:t>, потребителями, </a:t>
            </a:r>
            <a:r>
              <a:rPr lang="ru-RU" sz="3200" dirty="0" smtClean="0"/>
              <a:t>инженерным отделом</a:t>
            </a:r>
            <a:r>
              <a:rPr lang="ru-RU" sz="3200" dirty="0"/>
              <a:t>, отделом продаж и менеджментом</a:t>
            </a:r>
            <a:r>
              <a:rPr lang="ru-RU" sz="3200" dirty="0" smtClean="0"/>
              <a:t>;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290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397" y="64785"/>
            <a:ext cx="8770513" cy="6577885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570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2663" y="240632"/>
            <a:ext cx="11525290" cy="5859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/>
              <a:t>8. Реагирование </a:t>
            </a:r>
            <a:r>
              <a:rPr lang="ru-RU" sz="3200" dirty="0"/>
              <a:t>на:</a:t>
            </a:r>
          </a:p>
          <a:p>
            <a:pPr marL="182563" indent="261938"/>
            <a:r>
              <a:rPr lang="ru-RU" sz="3200" dirty="0" smtClean="0"/>
              <a:t>требования </a:t>
            </a:r>
            <a:r>
              <a:rPr lang="ru-RU" sz="3200" dirty="0"/>
              <a:t>по номенклатуре </a:t>
            </a:r>
            <a:r>
              <a:rPr lang="ru-RU" sz="3200" dirty="0" smtClean="0"/>
              <a:t>производства</a:t>
            </a:r>
            <a:r>
              <a:rPr lang="ru-RU" sz="3200" dirty="0"/>
              <a:t>;</a:t>
            </a:r>
          </a:p>
          <a:p>
            <a:pPr marL="541338" indent="-360363"/>
            <a:r>
              <a:rPr lang="ru-RU" sz="3200" dirty="0" smtClean="0"/>
              <a:t>изменение </a:t>
            </a:r>
            <a:r>
              <a:rPr lang="ru-RU" sz="3200" dirty="0"/>
              <a:t>компонентов, сырья и </a:t>
            </a:r>
            <a:r>
              <a:rPr lang="ru-RU" sz="3200" dirty="0" smtClean="0"/>
              <a:t>полуфабрикатов</a:t>
            </a:r>
            <a:r>
              <a:rPr lang="ru-RU" sz="3200" dirty="0"/>
              <a:t>, используемых в </a:t>
            </a:r>
            <a:r>
              <a:rPr lang="ru-RU" sz="3200" dirty="0" smtClean="0"/>
              <a:t>производстве</a:t>
            </a:r>
            <a:r>
              <a:rPr lang="ru-RU" sz="3200" dirty="0"/>
              <a:t>;</a:t>
            </a:r>
          </a:p>
          <a:p>
            <a:pPr marL="182563" indent="261938"/>
            <a:r>
              <a:rPr lang="ru-RU" sz="3200" dirty="0" smtClean="0"/>
              <a:t>изменение </a:t>
            </a:r>
            <a:r>
              <a:rPr lang="ru-RU" sz="3200" dirty="0"/>
              <a:t>спецификации продуктов;</a:t>
            </a:r>
          </a:p>
          <a:p>
            <a:pPr marL="182563" indent="261938"/>
            <a:r>
              <a:rPr lang="ru-RU" sz="3200" dirty="0" smtClean="0"/>
              <a:t>доступность </a:t>
            </a:r>
            <a:r>
              <a:rPr lang="ru-RU" sz="3200" dirty="0"/>
              <a:t>персонала и </a:t>
            </a:r>
            <a:r>
              <a:rPr lang="ru-RU" sz="3200" dirty="0" smtClean="0"/>
              <a:t>производственных </a:t>
            </a:r>
            <a:r>
              <a:rPr lang="ru-RU" sz="3200" dirty="0"/>
              <a:t>мощностей.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0201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411" y="484632"/>
            <a:ext cx="11622505" cy="899000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Calibri Light" panose="020F0302020204030204" pitchFamily="34" charset="0"/>
              </a:rPr>
              <a:t>APS (Advanced Planning &amp; </a:t>
            </a:r>
            <a:r>
              <a:rPr lang="en-US" b="1" dirty="0" err="1">
                <a:solidFill>
                  <a:srgbClr val="0070C0"/>
                </a:solidFill>
                <a:latin typeface="Calibri Light" panose="020F0302020204030204" pitchFamily="34" charset="0"/>
              </a:rPr>
              <a:t>Sheduling</a:t>
            </a:r>
            <a:r>
              <a:rPr lang="en-US" b="1" dirty="0">
                <a:solidFill>
                  <a:srgbClr val="0070C0"/>
                </a:solidFill>
                <a:latin typeface="Calibri Light" panose="020F0302020204030204" pitchFamily="34" charset="0"/>
              </a:rPr>
              <a:t>) </a:t>
            </a:r>
            <a:endParaRPr lang="ru-RU" b="1" dirty="0">
              <a:solidFill>
                <a:srgbClr val="0070C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3453" y="1804737"/>
            <a:ext cx="10574795" cy="4716379"/>
          </a:xfrm>
        </p:spPr>
        <p:txBody>
          <a:bodyPr>
            <a:noAutofit/>
          </a:bodyPr>
          <a:lstStyle/>
          <a:p>
            <a:pPr marL="0" indent="360363">
              <a:buNone/>
            </a:pPr>
            <a:r>
              <a:rPr lang="ru-RU" sz="3600" dirty="0" smtClean="0"/>
              <a:t>К</a:t>
            </a:r>
            <a:r>
              <a:rPr lang="en-US" sz="3600" dirty="0" err="1" smtClean="0"/>
              <a:t>онцепция</a:t>
            </a:r>
            <a:r>
              <a:rPr lang="en-US" sz="3600" dirty="0" smtClean="0"/>
              <a:t> </a:t>
            </a:r>
            <a:r>
              <a:rPr lang="en-US" sz="3600" dirty="0" err="1" smtClean="0"/>
              <a:t>оптими</a:t>
            </a:r>
            <a:r>
              <a:rPr lang="ru-RU" sz="3600" dirty="0" err="1" smtClean="0"/>
              <a:t>зированного</a:t>
            </a:r>
            <a:r>
              <a:rPr lang="ru-RU" sz="3600" dirty="0" smtClean="0"/>
              <a:t> </a:t>
            </a:r>
            <a:r>
              <a:rPr lang="ru-RU" sz="3600" dirty="0"/>
              <a:t>(или синхронного) планирования, главной </a:t>
            </a:r>
            <a:r>
              <a:rPr lang="ru-RU" sz="3600" dirty="0" smtClean="0"/>
              <a:t>особенностью </a:t>
            </a:r>
            <a:r>
              <a:rPr lang="ru-RU" sz="3600" dirty="0"/>
              <a:t>которой является возможность быстрого </a:t>
            </a:r>
            <a:r>
              <a:rPr lang="ru-RU" sz="3600" dirty="0" smtClean="0"/>
              <a:t>составления планов </a:t>
            </a:r>
            <a:r>
              <a:rPr lang="ru-RU" sz="3600" dirty="0"/>
              <a:t>с учетом имеющихся ресурсов и производственных </a:t>
            </a:r>
            <a:r>
              <a:rPr lang="ru-RU" sz="3600" dirty="0" smtClean="0"/>
              <a:t>ограничений </a:t>
            </a:r>
            <a:r>
              <a:rPr lang="ru-RU" sz="3600" dirty="0"/>
              <a:t>(переналадок оборудования, доступность сырья </a:t>
            </a:r>
            <a:r>
              <a:rPr lang="ru-RU" sz="3600" dirty="0" smtClean="0"/>
              <a:t>и материалов</a:t>
            </a:r>
            <a:r>
              <a:rPr lang="ru-RU" sz="3600" dirty="0"/>
              <a:t>, связи между оборудованием и т.п.) и быстрого </a:t>
            </a:r>
            <a:r>
              <a:rPr lang="ru-RU" sz="3600" dirty="0" smtClean="0"/>
              <a:t>перепланирования </a:t>
            </a:r>
            <a:r>
              <a:rPr lang="ru-RU" sz="3600" dirty="0"/>
              <a:t>по заранее составленным сценариям </a:t>
            </a:r>
            <a:r>
              <a:rPr lang="ru-RU" sz="3600" dirty="0" smtClean="0"/>
              <a:t>оптимизации</a:t>
            </a:r>
            <a:r>
              <a:rPr lang="ru-RU" sz="3200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2537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347" y="96252"/>
            <a:ext cx="11818861" cy="65416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 smtClean="0"/>
              <a:t>Основные функции </a:t>
            </a:r>
            <a:r>
              <a:rPr lang="ru-RU" sz="3200" b="1" dirty="0"/>
              <a:t>систем, основанных на </a:t>
            </a:r>
            <a:r>
              <a:rPr lang="ru-RU" sz="3200" b="1" dirty="0" smtClean="0"/>
              <a:t>APS:</a:t>
            </a:r>
          </a:p>
          <a:p>
            <a:pPr marL="360363" indent="-360363"/>
            <a:r>
              <a:rPr lang="ru-RU" sz="3200" dirty="0"/>
              <a:t>прогнозирование с точностью до недели </a:t>
            </a:r>
            <a:r>
              <a:rPr lang="ru-RU" sz="3200" dirty="0" smtClean="0"/>
              <a:t>или месяца </a:t>
            </a:r>
            <a:r>
              <a:rPr lang="ru-RU" sz="3200" dirty="0"/>
              <a:t>на срок до трех лет;</a:t>
            </a:r>
          </a:p>
          <a:p>
            <a:pPr marL="360363" indent="-360363"/>
            <a:r>
              <a:rPr lang="ru-RU" sz="3200" dirty="0" smtClean="0"/>
              <a:t>поддержка </a:t>
            </a:r>
            <a:r>
              <a:rPr lang="ru-RU" sz="3200" dirty="0"/>
              <a:t>множества потоков, например, </a:t>
            </a:r>
            <a:r>
              <a:rPr lang="ru-RU" sz="3200" dirty="0" smtClean="0"/>
              <a:t>отгрузки</a:t>
            </a:r>
            <a:r>
              <a:rPr lang="ru-RU" sz="3200" dirty="0"/>
              <a:t>, утерянных заказов, каналов </a:t>
            </a:r>
            <a:r>
              <a:rPr lang="ru-RU" sz="3200" dirty="0" smtClean="0"/>
              <a:t>возврата товаров </a:t>
            </a:r>
            <a:r>
              <a:rPr lang="ru-RU" sz="3200" dirty="0"/>
              <a:t>и розничной продажи;</a:t>
            </a:r>
          </a:p>
          <a:p>
            <a:pPr marL="360363" indent="-360363"/>
            <a:r>
              <a:rPr lang="ru-RU" sz="3200" dirty="0" smtClean="0"/>
              <a:t>многоуровневая </a:t>
            </a:r>
            <a:r>
              <a:rPr lang="ru-RU" sz="3200" dirty="0"/>
              <a:t>агрегация/волновое </a:t>
            </a:r>
            <a:r>
              <a:rPr lang="ru-RU" sz="3200" dirty="0" smtClean="0"/>
              <a:t>сглаживание</a:t>
            </a:r>
            <a:r>
              <a:rPr lang="ru-RU" sz="3200" dirty="0"/>
              <a:t>, обеспечивающие прогнозирование </a:t>
            </a:r>
            <a:r>
              <a:rPr lang="ru-RU" sz="3200" dirty="0" smtClean="0"/>
              <a:t>и планирование </a:t>
            </a:r>
            <a:r>
              <a:rPr lang="ru-RU" sz="3200" dirty="0"/>
              <a:t>сверху-вниз, снизу-вверх и </a:t>
            </a:r>
            <a:r>
              <a:rPr lang="ru-RU" sz="3200" dirty="0" smtClean="0"/>
              <a:t>от середины</a:t>
            </a:r>
            <a:r>
              <a:rPr lang="ru-RU" sz="3200" dirty="0"/>
              <a:t>;</a:t>
            </a:r>
          </a:p>
          <a:p>
            <a:pPr marL="360363" indent="-360363"/>
            <a:r>
              <a:rPr lang="ru-RU" sz="3200" dirty="0" smtClean="0"/>
              <a:t>построение </a:t>
            </a:r>
            <a:r>
              <a:rPr lang="ru-RU" sz="3200" dirty="0"/>
              <a:t>плана производства для </a:t>
            </a:r>
            <a:r>
              <a:rPr lang="ru-RU" sz="3200" dirty="0" smtClean="0"/>
              <a:t>заданного портфеля </a:t>
            </a:r>
            <a:r>
              <a:rPr lang="ru-RU" sz="3200" dirty="0"/>
              <a:t>заказов на основе сведений о </a:t>
            </a:r>
            <a:r>
              <a:rPr lang="ru-RU" sz="3200" dirty="0" smtClean="0"/>
              <a:t>номенклатуре </a:t>
            </a:r>
            <a:r>
              <a:rPr lang="ru-RU" sz="3200" dirty="0"/>
              <a:t>производства, </a:t>
            </a:r>
            <a:r>
              <a:rPr lang="ru-RU" sz="3200" dirty="0" smtClean="0"/>
              <a:t>технологических картах </a:t>
            </a:r>
            <a:r>
              <a:rPr lang="ru-RU" sz="3200" dirty="0"/>
              <a:t>производства и доступности </a:t>
            </a:r>
            <a:r>
              <a:rPr lang="ru-RU" sz="3200" dirty="0" smtClean="0"/>
              <a:t>производственных </a:t>
            </a:r>
            <a:r>
              <a:rPr lang="ru-RU" sz="3200" dirty="0"/>
              <a:t>мощностей.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04720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379" y="484632"/>
            <a:ext cx="11610474" cy="1609344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4900" b="1" dirty="0">
                <a:solidFill>
                  <a:srgbClr val="0070C0"/>
                </a:solidFill>
                <a:latin typeface="Times New Roman+FPEF"/>
              </a:rPr>
              <a:t>WMS </a:t>
            </a:r>
            <a:r>
              <a:rPr lang="ru-RU" sz="4900" b="1" dirty="0" smtClean="0">
                <a:solidFill>
                  <a:srgbClr val="0070C0"/>
                </a:solidFill>
                <a:latin typeface="Times New Roman+FPEF"/>
              </a:rPr>
              <a:t/>
            </a:r>
            <a:br>
              <a:rPr lang="ru-RU" sz="4900" b="1" dirty="0" smtClean="0">
                <a:solidFill>
                  <a:srgbClr val="0070C0"/>
                </a:solidFill>
                <a:latin typeface="Times New Roman+FPEF"/>
              </a:rPr>
            </a:br>
            <a:r>
              <a:rPr lang="en-US" sz="4900" b="1" dirty="0" smtClean="0">
                <a:solidFill>
                  <a:srgbClr val="0070C0"/>
                </a:solidFill>
                <a:latin typeface="Times New Roman+FPEF"/>
              </a:rPr>
              <a:t>(</a:t>
            </a:r>
            <a:r>
              <a:rPr lang="en-US" sz="4900" b="1" dirty="0">
                <a:solidFill>
                  <a:srgbClr val="0070C0"/>
                </a:solidFill>
                <a:latin typeface="Times New Roman+FPEF"/>
              </a:rPr>
              <a:t>Warehouse Management System)</a:t>
            </a:r>
            <a:r>
              <a:rPr lang="en-US" dirty="0">
                <a:latin typeface="Times New Roman+FPEF"/>
              </a:rPr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2979" y="2394284"/>
            <a:ext cx="10755269" cy="3777916"/>
          </a:xfrm>
        </p:spPr>
        <p:txBody>
          <a:bodyPr/>
          <a:lstStyle/>
          <a:p>
            <a:pPr marL="0" indent="444500">
              <a:buNone/>
            </a:pPr>
            <a:r>
              <a:rPr lang="ru-RU" sz="4400" dirty="0" smtClean="0">
                <a:latin typeface="Times New Roman+FPEF"/>
              </a:rPr>
              <a:t>С</a:t>
            </a:r>
            <a:r>
              <a:rPr lang="en-US" sz="4400" dirty="0" err="1" smtClean="0">
                <a:latin typeface="Times New Roman+FPEF"/>
              </a:rPr>
              <a:t>истема</a:t>
            </a:r>
            <a:r>
              <a:rPr lang="en-US" sz="4400" dirty="0">
                <a:latin typeface="Times New Roman+FPEF"/>
              </a:rPr>
              <a:t>, </a:t>
            </a:r>
            <a:r>
              <a:rPr lang="en-US" sz="4400" dirty="0" err="1" smtClean="0">
                <a:latin typeface="Times New Roman+FPEF"/>
              </a:rPr>
              <a:t>обеспе</a:t>
            </a:r>
            <a:r>
              <a:rPr lang="ru-RU" sz="4400" dirty="0" err="1" smtClean="0">
                <a:latin typeface="Times New Roman+FPEF"/>
              </a:rPr>
              <a:t>чивающая</a:t>
            </a:r>
            <a:r>
              <a:rPr lang="ru-RU" sz="4400" dirty="0" smtClean="0">
                <a:latin typeface="Times New Roman+FPEF"/>
              </a:rPr>
              <a:t> </a:t>
            </a:r>
            <a:r>
              <a:rPr lang="ru-RU" sz="4400" dirty="0">
                <a:latin typeface="Times New Roman+FPEF"/>
              </a:rPr>
              <a:t>автоматизацию управления складскими процессами.</a:t>
            </a:r>
            <a:endParaRPr lang="ru-RU" sz="4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8994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0632" y="144379"/>
            <a:ext cx="11478126" cy="6027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 smtClean="0">
                <a:latin typeface="Times New Roman+FPEF"/>
              </a:rPr>
              <a:t>Основные функции </a:t>
            </a:r>
            <a:r>
              <a:rPr lang="en-US" sz="2800" b="1" dirty="0" smtClean="0">
                <a:latin typeface="Times New Roman+FPEF"/>
              </a:rPr>
              <a:t>WMS</a:t>
            </a:r>
            <a:r>
              <a:rPr lang="ru-RU" sz="2800" b="1" dirty="0" smtClean="0">
                <a:latin typeface="Times New Roman+FPEF"/>
              </a:rPr>
              <a:t>:</a:t>
            </a:r>
            <a:endParaRPr lang="ru-RU" sz="2800" b="1" dirty="0">
              <a:latin typeface="Times New Roman+FPEF"/>
            </a:endParaRPr>
          </a:p>
          <a:p>
            <a:pPr marL="0" indent="0">
              <a:buNone/>
            </a:pPr>
            <a:r>
              <a:rPr lang="ru-RU" sz="2800" b="1" dirty="0" smtClean="0">
                <a:latin typeface="FPEF"/>
              </a:rPr>
              <a:t>1.  </a:t>
            </a:r>
            <a:r>
              <a:rPr lang="ru-RU" sz="3200" b="1" dirty="0" smtClean="0">
                <a:latin typeface="Times New Roman+FPEF"/>
              </a:rPr>
              <a:t>Приемка товара и материалов</a:t>
            </a:r>
            <a:endParaRPr lang="ru-RU" sz="3200" b="1" dirty="0">
              <a:latin typeface="Times New Roman+FPEF"/>
            </a:endParaRPr>
          </a:p>
          <a:p>
            <a:pPr marL="444500" indent="-444500"/>
            <a:r>
              <a:rPr lang="ru-RU" sz="3200" dirty="0" smtClean="0">
                <a:latin typeface="Times New Roman+FPEF"/>
              </a:rPr>
              <a:t>Приемка </a:t>
            </a:r>
            <a:r>
              <a:rPr lang="ru-RU" sz="3200" dirty="0">
                <a:latin typeface="Times New Roman+FPEF"/>
              </a:rPr>
              <a:t>товаров в режиме реального времени </a:t>
            </a:r>
            <a:r>
              <a:rPr lang="ru-RU" sz="3200" dirty="0" smtClean="0">
                <a:latin typeface="Times New Roman+FPEF"/>
              </a:rPr>
              <a:t>с использованием </a:t>
            </a:r>
            <a:r>
              <a:rPr lang="ru-RU" sz="3200" dirty="0" err="1">
                <a:latin typeface="Times New Roman+FPEF"/>
              </a:rPr>
              <a:t>радиотерминалов</a:t>
            </a:r>
            <a:r>
              <a:rPr lang="ru-RU" sz="3200" dirty="0">
                <a:latin typeface="Times New Roman+FPEF"/>
              </a:rPr>
              <a:t> или </a:t>
            </a:r>
            <a:r>
              <a:rPr lang="ru-RU" sz="3200" dirty="0" smtClean="0">
                <a:latin typeface="Times New Roman+FPEF"/>
              </a:rPr>
              <a:t>бумажных носителей</a:t>
            </a:r>
            <a:r>
              <a:rPr lang="ru-RU" sz="3200" dirty="0">
                <a:latin typeface="Times New Roman+FPEF"/>
              </a:rPr>
              <a:t>;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Печать </a:t>
            </a:r>
            <a:r>
              <a:rPr lang="ru-RU" sz="3200" dirty="0">
                <a:latin typeface="Times New Roman+FPEF"/>
              </a:rPr>
              <a:t>штриховых кодов;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Гибкая </a:t>
            </a:r>
            <a:r>
              <a:rPr lang="ru-RU" sz="3200" dirty="0">
                <a:latin typeface="Times New Roman+FPEF"/>
              </a:rPr>
              <a:t>идентификация как с заказом на </a:t>
            </a:r>
            <a:r>
              <a:rPr lang="ru-RU" sz="3200" dirty="0" smtClean="0">
                <a:latin typeface="Times New Roman+FPEF"/>
              </a:rPr>
              <a:t>закупку или </a:t>
            </a:r>
            <a:r>
              <a:rPr lang="ru-RU" sz="3200" dirty="0">
                <a:latin typeface="Times New Roman+FPEF"/>
              </a:rPr>
              <a:t>поступившим от поставщика </a:t>
            </a:r>
            <a:r>
              <a:rPr lang="ru-RU" sz="3200" dirty="0" smtClean="0">
                <a:latin typeface="Times New Roman+FPEF"/>
              </a:rPr>
              <a:t>предварительными </a:t>
            </a:r>
            <a:r>
              <a:rPr lang="ru-RU" sz="3200" dirty="0">
                <a:latin typeface="Times New Roman+FPEF"/>
              </a:rPr>
              <a:t>уведомлениями об отгрузке, так и без них;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Приемка </a:t>
            </a:r>
            <a:r>
              <a:rPr lang="ru-RU" sz="3200" dirty="0">
                <a:latin typeface="Times New Roman+FPEF"/>
              </a:rPr>
              <a:t>на ответственное хранение;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Проверка </a:t>
            </a:r>
            <a:r>
              <a:rPr lang="ru-RU" sz="3200" dirty="0">
                <a:latin typeface="Times New Roman+FPEF"/>
              </a:rPr>
              <a:t>соответствия и корректировка данных.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0707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12821" y="264695"/>
            <a:ext cx="11466095" cy="5907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b="1" dirty="0" smtClean="0"/>
              <a:t>2. Складирование:</a:t>
            </a:r>
            <a:endParaRPr lang="ru-RU" sz="3200" b="1" dirty="0"/>
          </a:p>
          <a:p>
            <a:pPr marL="444500" indent="-444500"/>
            <a:r>
              <a:rPr lang="ru-RU" sz="3200" dirty="0" smtClean="0"/>
              <a:t>Автоматическое </a:t>
            </a:r>
            <a:r>
              <a:rPr lang="ru-RU" sz="3200" dirty="0"/>
              <a:t>складирование или </a:t>
            </a:r>
            <a:r>
              <a:rPr lang="ru-RU" sz="3200" dirty="0" smtClean="0"/>
              <a:t>складирование </a:t>
            </a:r>
            <a:r>
              <a:rPr lang="ru-RU" sz="3200" dirty="0"/>
              <a:t>под </a:t>
            </a:r>
            <a:r>
              <a:rPr lang="ru-RU" sz="3200" dirty="0" smtClean="0"/>
              <a:t>контролем </a:t>
            </a:r>
            <a:r>
              <a:rPr lang="ru-RU" sz="3200" dirty="0"/>
              <a:t>персонала</a:t>
            </a:r>
            <a:r>
              <a:rPr lang="ru-RU" sz="3200" dirty="0" smtClean="0"/>
              <a:t>;</a:t>
            </a:r>
          </a:p>
          <a:p>
            <a:pPr marL="444500" indent="-444500"/>
            <a:r>
              <a:rPr lang="ru-RU" sz="3200" dirty="0"/>
              <a:t>Настраиваемые правила складирования для </a:t>
            </a:r>
            <a:r>
              <a:rPr lang="ru-RU" sz="3200" dirty="0" smtClean="0"/>
              <a:t>максимизации </a:t>
            </a:r>
            <a:r>
              <a:rPr lang="ru-RU" sz="3200" dirty="0"/>
              <a:t>использования складского </a:t>
            </a:r>
            <a:r>
              <a:rPr lang="ru-RU" sz="3200" dirty="0" smtClean="0"/>
              <a:t>пространства </a:t>
            </a:r>
            <a:r>
              <a:rPr lang="ru-RU" sz="3200" dirty="0"/>
              <a:t>и/или производительности складских </a:t>
            </a:r>
            <a:r>
              <a:rPr lang="ru-RU" sz="3200" dirty="0" smtClean="0"/>
              <a:t>операций</a:t>
            </a:r>
            <a:r>
              <a:rPr lang="ru-RU" sz="3200" dirty="0"/>
              <a:t>;</a:t>
            </a:r>
          </a:p>
          <a:p>
            <a:pPr marL="444500" indent="-444500"/>
            <a:r>
              <a:rPr lang="ru-RU" sz="3200" dirty="0" smtClean="0"/>
              <a:t>Всеохватывающие </a:t>
            </a:r>
            <a:r>
              <a:rPr lang="ru-RU" sz="3200" dirty="0"/>
              <a:t>критерии построения </a:t>
            </a:r>
            <a:r>
              <a:rPr lang="ru-RU" sz="3200" dirty="0" smtClean="0"/>
              <a:t>ячеек хранения</a:t>
            </a:r>
            <a:r>
              <a:rPr lang="ru-RU" sz="3200" dirty="0"/>
              <a:t>;</a:t>
            </a:r>
          </a:p>
          <a:p>
            <a:pPr marL="444500" indent="-444500"/>
            <a:r>
              <a:rPr lang="ru-RU" sz="3200" dirty="0" smtClean="0"/>
              <a:t>Настраиваемое </a:t>
            </a:r>
            <a:r>
              <a:rPr lang="ru-RU" sz="3200" dirty="0"/>
              <a:t>создание заданий по </a:t>
            </a:r>
            <a:r>
              <a:rPr lang="ru-RU" sz="3200" dirty="0" smtClean="0"/>
              <a:t>складированию</a:t>
            </a:r>
            <a:r>
              <a:rPr lang="ru-RU" sz="3200" dirty="0"/>
              <a:t>;</a:t>
            </a:r>
          </a:p>
          <a:p>
            <a:pPr marL="444500" indent="-444500"/>
            <a:r>
              <a:rPr lang="ru-RU" sz="3200" dirty="0" smtClean="0"/>
              <a:t>Подготовка </a:t>
            </a:r>
            <a:r>
              <a:rPr lang="ru-RU" sz="3200" dirty="0"/>
              <a:t>нефасованного товара различных </a:t>
            </a:r>
            <a:r>
              <a:rPr lang="ru-RU" sz="3200" dirty="0" smtClean="0"/>
              <a:t>поставщиков </a:t>
            </a:r>
            <a:r>
              <a:rPr lang="ru-RU" sz="3200" dirty="0"/>
              <a:t>к складированию.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636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6411" y="192505"/>
            <a:ext cx="11794797" cy="59796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 smtClean="0">
                <a:latin typeface="Times New Roman+FPEF"/>
              </a:rPr>
              <a:t>3. Автоматизация </a:t>
            </a:r>
            <a:r>
              <a:rPr lang="ru-RU" sz="3200" b="1" dirty="0">
                <a:latin typeface="Times New Roman+FPEF"/>
              </a:rPr>
              <a:t>единовременной приемки и отгрузки </a:t>
            </a:r>
            <a:r>
              <a:rPr lang="ru-RU" sz="3200" b="1" dirty="0" smtClean="0">
                <a:latin typeface="Times New Roman+FPEF"/>
              </a:rPr>
              <a:t>товара</a:t>
            </a:r>
            <a:endParaRPr lang="ru-RU" sz="3200" b="1" dirty="0">
              <a:latin typeface="Times New Roman+FPEF"/>
            </a:endParaRPr>
          </a:p>
          <a:p>
            <a:r>
              <a:rPr lang="ru-RU" sz="3200" dirty="0" smtClean="0">
                <a:latin typeface="Times New Roman+FPEF"/>
              </a:rPr>
              <a:t>Перегрузка </a:t>
            </a:r>
            <a:r>
              <a:rPr lang="ru-RU" sz="3200" dirty="0">
                <a:latin typeface="Times New Roman+FPEF"/>
              </a:rPr>
              <a:t>полученного товара для отправки </a:t>
            </a:r>
            <a:r>
              <a:rPr lang="ru-RU" sz="3200" dirty="0" smtClean="0">
                <a:latin typeface="Times New Roman+FPEF"/>
              </a:rPr>
              <a:t>заказчикам</a:t>
            </a:r>
            <a:r>
              <a:rPr lang="ru-RU" sz="3200" dirty="0">
                <a:latin typeface="Times New Roman+FPEF"/>
              </a:rPr>
              <a:t>;</a:t>
            </a:r>
          </a:p>
          <a:p>
            <a:r>
              <a:rPr lang="ru-RU" sz="3200" dirty="0" smtClean="0">
                <a:latin typeface="Times New Roman+FPEF"/>
              </a:rPr>
              <a:t>Транзитная </a:t>
            </a:r>
            <a:r>
              <a:rPr lang="ru-RU" sz="3200" dirty="0">
                <a:latin typeface="Times New Roman+FPEF"/>
              </a:rPr>
              <a:t>отгрузка продукции через склад.</a:t>
            </a:r>
          </a:p>
          <a:p>
            <a:pPr marL="0" indent="0">
              <a:buNone/>
            </a:pPr>
            <a:r>
              <a:rPr lang="ru-RU" sz="3200" b="1" dirty="0" smtClean="0">
                <a:latin typeface="Times New Roman+FPEF"/>
              </a:rPr>
              <a:t>4. Гибкое </a:t>
            </a:r>
            <a:r>
              <a:rPr lang="ru-RU" sz="3200" b="1" dirty="0">
                <a:latin typeface="Times New Roman+FPEF"/>
              </a:rPr>
              <a:t>управление заказами и группами заказов</a:t>
            </a:r>
          </a:p>
          <a:p>
            <a:r>
              <a:rPr lang="ru-RU" sz="3200" dirty="0" smtClean="0">
                <a:latin typeface="Times New Roman+FPEF"/>
              </a:rPr>
              <a:t>Комплексная </a:t>
            </a:r>
            <a:r>
              <a:rPr lang="ru-RU" sz="3200" dirty="0">
                <a:latin typeface="Times New Roman+FPEF"/>
              </a:rPr>
              <a:t>группировка заказов.</a:t>
            </a:r>
          </a:p>
          <a:p>
            <a:r>
              <a:rPr lang="ru-RU" sz="3200" dirty="0" smtClean="0">
                <a:latin typeface="Times New Roman+FPEF"/>
              </a:rPr>
              <a:t>Обработка </a:t>
            </a:r>
            <a:r>
              <a:rPr lang="ru-RU" sz="3200" dirty="0">
                <a:latin typeface="Times New Roman+FPEF"/>
              </a:rPr>
              <a:t>и выпуск заказов группами с </a:t>
            </a:r>
            <a:r>
              <a:rPr lang="ru-RU" sz="3200" dirty="0" smtClean="0">
                <a:latin typeface="Times New Roman+FPEF"/>
              </a:rPr>
              <a:t>оптимизацией </a:t>
            </a:r>
            <a:r>
              <a:rPr lang="ru-RU" sz="3200" dirty="0">
                <a:latin typeface="Times New Roman+FPEF"/>
              </a:rPr>
              <a:t>процессов и ресурсов;</a:t>
            </a:r>
          </a:p>
          <a:p>
            <a:r>
              <a:rPr lang="ru-RU" sz="3200" dirty="0" smtClean="0">
                <a:latin typeface="Times New Roman+FPEF"/>
              </a:rPr>
              <a:t>Объединение </a:t>
            </a:r>
            <a:r>
              <a:rPr lang="ru-RU" sz="3200" dirty="0">
                <a:latin typeface="Times New Roman+FPEF"/>
              </a:rPr>
              <a:t>и разделение партий товаров;</a:t>
            </a:r>
          </a:p>
          <a:p>
            <a:r>
              <a:rPr lang="ru-RU" sz="3200" dirty="0" smtClean="0">
                <a:latin typeface="Times New Roman+FPEF"/>
              </a:rPr>
              <a:t>Настраиваемая </a:t>
            </a:r>
            <a:r>
              <a:rPr lang="ru-RU" sz="3200" dirty="0">
                <a:latin typeface="Times New Roman+FPEF"/>
              </a:rPr>
              <a:t>функция идентификации </a:t>
            </a:r>
            <a:r>
              <a:rPr lang="ru-RU" sz="3200" dirty="0" smtClean="0">
                <a:latin typeface="Times New Roman+FPEF"/>
              </a:rPr>
              <a:t>товара по </a:t>
            </a:r>
            <a:r>
              <a:rPr lang="ru-RU" sz="3200" dirty="0">
                <a:latin typeface="Times New Roman+FPEF"/>
              </a:rPr>
              <a:t>упаковке при отгрузке и возврате.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4692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8442" y="180474"/>
            <a:ext cx="10959806" cy="5991726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ru-RU" sz="3200" b="1" dirty="0" smtClean="0">
                <a:latin typeface="Times New Roman+FPEF"/>
              </a:rPr>
              <a:t>5. Пополнение </a:t>
            </a:r>
            <a:r>
              <a:rPr lang="ru-RU" sz="3200" b="1" dirty="0">
                <a:latin typeface="Times New Roman+FPEF"/>
              </a:rPr>
              <a:t>запасов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Настраиваемые </a:t>
            </a:r>
            <a:r>
              <a:rPr lang="ru-RU" sz="3200" dirty="0">
                <a:latin typeface="Times New Roman+FPEF"/>
              </a:rPr>
              <a:t>параметры необходимости </a:t>
            </a:r>
            <a:r>
              <a:rPr lang="ru-RU" sz="3200" dirty="0" smtClean="0">
                <a:latin typeface="Times New Roman+FPEF"/>
              </a:rPr>
              <a:t>пополнения</a:t>
            </a:r>
            <a:r>
              <a:rPr lang="ru-RU" sz="3200" dirty="0">
                <a:latin typeface="Times New Roman+FPEF"/>
              </a:rPr>
              <a:t>;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Пополнение </a:t>
            </a:r>
            <a:r>
              <a:rPr lang="ru-RU" sz="3200" dirty="0">
                <a:latin typeface="Times New Roman+FPEF"/>
              </a:rPr>
              <a:t>неполными поддонами;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Совместное </a:t>
            </a:r>
            <a:r>
              <a:rPr lang="ru-RU" sz="3200" dirty="0">
                <a:latin typeface="Times New Roman+FPEF"/>
              </a:rPr>
              <a:t>пополнение группы товаров на </a:t>
            </a:r>
            <a:r>
              <a:rPr lang="ru-RU" sz="3200" dirty="0" smtClean="0">
                <a:latin typeface="Times New Roman+FPEF"/>
              </a:rPr>
              <a:t>одном </a:t>
            </a:r>
            <a:r>
              <a:rPr lang="ru-RU" sz="3200" dirty="0">
                <a:latin typeface="Times New Roman+FPEF"/>
              </a:rPr>
              <a:t>поддоне;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Автоматическое </a:t>
            </a:r>
            <a:r>
              <a:rPr lang="ru-RU" sz="3200" dirty="0">
                <a:latin typeface="Times New Roman+FPEF"/>
              </a:rPr>
              <a:t>формирование и отправка </a:t>
            </a:r>
            <a:r>
              <a:rPr lang="ru-RU" sz="3200" dirty="0" smtClean="0">
                <a:latin typeface="Times New Roman+FPEF"/>
              </a:rPr>
              <a:t>заданий </a:t>
            </a:r>
            <a:r>
              <a:rPr lang="ru-RU" sz="3200" dirty="0">
                <a:latin typeface="Times New Roman+FPEF"/>
              </a:rPr>
              <a:t>пополнения</a:t>
            </a:r>
            <a:r>
              <a:rPr lang="ru-RU" sz="3200" dirty="0" smtClean="0">
                <a:latin typeface="Times New Roman+FPEF"/>
              </a:rPr>
              <a:t>;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Настраиваемые </a:t>
            </a:r>
            <a:r>
              <a:rPr lang="ru-RU" sz="3200" dirty="0">
                <a:latin typeface="Times New Roman+FPEF"/>
              </a:rPr>
              <a:t>стратегии пополнения;</a:t>
            </a:r>
          </a:p>
          <a:p>
            <a:pPr marL="444500" indent="-444500"/>
            <a:r>
              <a:rPr lang="ru-RU" sz="3200" dirty="0" smtClean="0">
                <a:latin typeface="Times New Roman+FPEF"/>
              </a:rPr>
              <a:t>Различные </a:t>
            </a:r>
            <a:r>
              <a:rPr lang="ru-RU" sz="3200" dirty="0">
                <a:latin typeface="Times New Roman+FPEF"/>
              </a:rPr>
              <a:t>опции пополнения (штука, коробка</a:t>
            </a:r>
            <a:r>
              <a:rPr lang="ru-RU" sz="3200" dirty="0" smtClean="0">
                <a:latin typeface="Times New Roman+FPEF"/>
              </a:rPr>
              <a:t>, поддон</a:t>
            </a:r>
            <a:r>
              <a:rPr lang="ru-RU" sz="3200" dirty="0">
                <a:latin typeface="Times New Roman+FPEF"/>
              </a:rPr>
              <a:t>).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6637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8442" y="300789"/>
            <a:ext cx="10959806" cy="587141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3000" b="1" dirty="0" smtClean="0">
                <a:latin typeface="Times New Roman+FPEF"/>
              </a:rPr>
              <a:t>6. Комплектация </a:t>
            </a:r>
            <a:r>
              <a:rPr lang="ru-RU" sz="3000" b="1" dirty="0">
                <a:latin typeface="Times New Roman+FPEF"/>
              </a:rPr>
              <a:t>заказов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Автоматическое </a:t>
            </a:r>
            <a:r>
              <a:rPr lang="ru-RU" sz="2800" dirty="0">
                <a:latin typeface="Times New Roman+FPEF"/>
              </a:rPr>
              <a:t>формирование и отправка </a:t>
            </a:r>
            <a:r>
              <a:rPr lang="ru-RU" sz="2800" dirty="0" smtClean="0">
                <a:latin typeface="Times New Roman+FPEF"/>
              </a:rPr>
              <a:t>заданий </a:t>
            </a:r>
            <a:r>
              <a:rPr lang="ru-RU" sz="2800" dirty="0">
                <a:latin typeface="Times New Roman+FPEF"/>
              </a:rPr>
              <a:t>сотрудникам на комплектацию заказов;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Комплектация </a:t>
            </a:r>
            <a:r>
              <a:rPr lang="ru-RU" sz="2800" dirty="0">
                <a:latin typeface="Times New Roman+FPEF"/>
              </a:rPr>
              <a:t>непосредственно в поддон с </a:t>
            </a:r>
            <a:r>
              <a:rPr lang="ru-RU" sz="2800" dirty="0" smtClean="0">
                <a:latin typeface="Times New Roman+FPEF"/>
              </a:rPr>
              <a:t>учетом </a:t>
            </a:r>
            <a:r>
              <a:rPr lang="ru-RU" sz="2800" dirty="0">
                <a:latin typeface="Times New Roman+FPEF"/>
              </a:rPr>
              <a:t>требований эргономики, а также размеров</a:t>
            </a:r>
            <a:r>
              <a:rPr lang="ru-RU" sz="2800" dirty="0" smtClean="0">
                <a:latin typeface="Times New Roman+FPEF"/>
              </a:rPr>
              <a:t>, веса </a:t>
            </a:r>
            <a:r>
              <a:rPr lang="ru-RU" sz="2800" dirty="0">
                <a:latin typeface="Times New Roman+FPEF"/>
              </a:rPr>
              <a:t>и прочих параметров товара;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Комплектация </a:t>
            </a:r>
            <a:r>
              <a:rPr lang="ru-RU" sz="2800" dirty="0">
                <a:latin typeface="Times New Roman+FPEF"/>
              </a:rPr>
              <a:t>на транспортерную ленту;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Комплектация </a:t>
            </a:r>
            <a:r>
              <a:rPr lang="ru-RU" sz="2800" dirty="0">
                <a:latin typeface="Times New Roman+FPEF"/>
              </a:rPr>
              <a:t>партиями товара;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Поддержка </a:t>
            </a:r>
            <a:r>
              <a:rPr lang="ru-RU" sz="2800" dirty="0">
                <a:latin typeface="Times New Roman+FPEF"/>
              </a:rPr>
              <a:t>выборки штуками, коробками, </a:t>
            </a:r>
            <a:r>
              <a:rPr lang="ru-RU" sz="2800" dirty="0" smtClean="0">
                <a:latin typeface="Times New Roman+FPEF"/>
              </a:rPr>
              <a:t>полными </a:t>
            </a:r>
            <a:r>
              <a:rPr lang="ru-RU" sz="2800" dirty="0">
                <a:latin typeface="Times New Roman+FPEF"/>
              </a:rPr>
              <a:t>поддонами;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Комплектация </a:t>
            </a:r>
            <a:r>
              <a:rPr lang="ru-RU" sz="2800" dirty="0">
                <a:latin typeface="Times New Roman+FPEF"/>
              </a:rPr>
              <a:t>с использованием </a:t>
            </a:r>
            <a:r>
              <a:rPr lang="ru-RU" sz="2800" dirty="0" err="1" smtClean="0">
                <a:latin typeface="Times New Roman+FPEF"/>
              </a:rPr>
              <a:t>радиотерминалов</a:t>
            </a:r>
            <a:r>
              <a:rPr lang="ru-RU" sz="2800" dirty="0" smtClean="0">
                <a:latin typeface="Times New Roman+FPEF"/>
              </a:rPr>
              <a:t> </a:t>
            </a:r>
            <a:r>
              <a:rPr lang="ru-RU" sz="2800" dirty="0">
                <a:latin typeface="Times New Roman+FPEF"/>
              </a:rPr>
              <a:t>или этикеток;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Комплектация </a:t>
            </a:r>
            <a:r>
              <a:rPr lang="ru-RU" sz="2800" dirty="0">
                <a:latin typeface="Times New Roman+FPEF"/>
              </a:rPr>
              <a:t>по голосовым командам, </a:t>
            </a:r>
            <a:r>
              <a:rPr lang="ru-RU" sz="2800" dirty="0" smtClean="0">
                <a:latin typeface="Times New Roman+FPEF"/>
              </a:rPr>
              <a:t>подаваемым </a:t>
            </a:r>
            <a:r>
              <a:rPr lang="ru-RU" sz="2800" dirty="0">
                <a:latin typeface="Times New Roman+FPEF"/>
              </a:rPr>
              <a:t>системой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Упаковка</a:t>
            </a:r>
            <a:r>
              <a:rPr lang="ru-RU" sz="2800" dirty="0">
                <a:latin typeface="Times New Roman+FPEF"/>
              </a:rPr>
              <a:t>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Различные </a:t>
            </a:r>
            <a:r>
              <a:rPr lang="ru-RU" sz="2800" dirty="0">
                <a:latin typeface="Times New Roman+FPEF"/>
              </a:rPr>
              <a:t>опции сборки (дискретная, групповая</a:t>
            </a:r>
            <a:r>
              <a:rPr lang="ru-RU" sz="2800" dirty="0" smtClean="0">
                <a:latin typeface="Times New Roman+FPEF"/>
              </a:rPr>
              <a:t>, объединенная</a:t>
            </a:r>
            <a:r>
              <a:rPr lang="ru-RU" sz="2800" dirty="0">
                <a:latin typeface="Times New Roman+FPEF"/>
              </a:rPr>
              <a:t>);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Персонализация </a:t>
            </a:r>
            <a:r>
              <a:rPr lang="ru-RU" sz="2800" dirty="0">
                <a:latin typeface="Times New Roman+FPEF"/>
              </a:rPr>
              <a:t>заказов во время сборки;</a:t>
            </a:r>
          </a:p>
          <a:p>
            <a:pPr marL="444500" indent="-444500"/>
            <a:r>
              <a:rPr lang="ru-RU" sz="2800" dirty="0" smtClean="0">
                <a:latin typeface="Times New Roman+FPEF"/>
              </a:rPr>
              <a:t>Генерация </a:t>
            </a:r>
            <a:r>
              <a:rPr lang="ru-RU" sz="2800" dirty="0">
                <a:latin typeface="Times New Roman+FPEF"/>
              </a:rPr>
              <a:t>идентификационных номеров </a:t>
            </a:r>
            <a:r>
              <a:rPr lang="ru-RU" sz="2800" dirty="0" smtClean="0">
                <a:latin typeface="Times New Roman+FPEF"/>
              </a:rPr>
              <a:t>отправляемых </a:t>
            </a:r>
            <a:r>
              <a:rPr lang="ru-RU" sz="2800" dirty="0">
                <a:latin typeface="Times New Roman+FPEF"/>
              </a:rPr>
              <a:t>контейнеров и их </a:t>
            </a:r>
            <a:r>
              <a:rPr lang="ru-RU" sz="2800" dirty="0" smtClean="0">
                <a:latin typeface="Times New Roman+FPEF"/>
              </a:rPr>
              <a:t>отслеживание</a:t>
            </a:r>
            <a:r>
              <a:rPr lang="ru-RU" dirty="0">
                <a:latin typeface="Times New Roman+FPEF"/>
              </a:rPr>
              <a:t>;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2204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6725" y="264695"/>
            <a:ext cx="11466095" cy="59075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 smtClean="0">
                <a:latin typeface="Times New Roman+FPEF"/>
              </a:rPr>
              <a:t>7. Погрузка</a:t>
            </a:r>
            <a:endParaRPr lang="ru-RU" sz="3200" b="1" dirty="0">
              <a:latin typeface="Times New Roman+FPEF"/>
            </a:endParaRPr>
          </a:p>
          <a:p>
            <a:pPr marL="360363" indent="-360363"/>
            <a:r>
              <a:rPr lang="ru-RU" sz="3200" dirty="0" smtClean="0">
                <a:latin typeface="Times New Roman+FPEF"/>
              </a:rPr>
              <a:t>Составление </a:t>
            </a:r>
            <a:r>
              <a:rPr lang="ru-RU" sz="3200" dirty="0">
                <a:latin typeface="Times New Roman+FPEF"/>
              </a:rPr>
              <a:t>расписания отгрузки товаров с </a:t>
            </a:r>
            <a:r>
              <a:rPr lang="ru-RU" sz="3200" dirty="0" smtClean="0">
                <a:latin typeface="Times New Roman+FPEF"/>
              </a:rPr>
              <a:t>учетом </a:t>
            </a:r>
            <a:r>
              <a:rPr lang="ru-RU" sz="3200" dirty="0">
                <a:latin typeface="Times New Roman+FPEF"/>
              </a:rPr>
              <a:t>приоритетов;</a:t>
            </a:r>
          </a:p>
          <a:p>
            <a:pPr marL="360363" indent="-360363"/>
            <a:r>
              <a:rPr lang="ru-RU" sz="3200" dirty="0">
                <a:latin typeface="Courier New+FPEF"/>
              </a:rPr>
              <a:t>o </a:t>
            </a:r>
            <a:r>
              <a:rPr lang="ru-RU" sz="3200" dirty="0">
                <a:latin typeface="Times New Roman+FPEF"/>
              </a:rPr>
              <a:t>Упорядочивание и объединение товаров при </a:t>
            </a:r>
            <a:r>
              <a:rPr lang="ru-RU" sz="3200" dirty="0" smtClean="0">
                <a:latin typeface="Times New Roman+FPEF"/>
              </a:rPr>
              <a:t>погрузке </a:t>
            </a:r>
            <a:r>
              <a:rPr lang="ru-RU" sz="3200" dirty="0">
                <a:latin typeface="Times New Roman+FPEF"/>
              </a:rPr>
              <a:t>в зависимости от </a:t>
            </a:r>
            <a:r>
              <a:rPr lang="ru-RU" sz="3200" dirty="0" smtClean="0">
                <a:latin typeface="Times New Roman+FPEF"/>
              </a:rPr>
              <a:t>последовательности доставки;</a:t>
            </a:r>
          </a:p>
          <a:p>
            <a:pPr marL="360363" indent="-360363"/>
            <a:r>
              <a:rPr lang="ru-RU" sz="3200" dirty="0">
                <a:latin typeface="Times New Roman+FPEF"/>
              </a:rPr>
              <a:t>Погрузка, проверка и закрытие операции, </a:t>
            </a:r>
            <a:r>
              <a:rPr lang="ru-RU" sz="3200" dirty="0" smtClean="0">
                <a:latin typeface="Times New Roman+FPEF"/>
              </a:rPr>
              <a:t>управляемые </a:t>
            </a:r>
            <a:r>
              <a:rPr lang="ru-RU" sz="3200" dirty="0" err="1">
                <a:latin typeface="Times New Roman+FPEF"/>
              </a:rPr>
              <a:t>радиотерминалами</a:t>
            </a:r>
            <a:r>
              <a:rPr lang="ru-RU" sz="3200" dirty="0">
                <a:latin typeface="Times New Roman+FPEF"/>
              </a:rPr>
              <a:t>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Проверка </a:t>
            </a:r>
            <a:r>
              <a:rPr lang="ru-RU" sz="3200" dirty="0">
                <a:latin typeface="Times New Roman+FPEF"/>
              </a:rPr>
              <a:t>и закрытие операции отправки;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Определение </a:t>
            </a:r>
            <a:r>
              <a:rPr lang="ru-RU" sz="3200" dirty="0">
                <a:latin typeface="Times New Roman+FPEF"/>
              </a:rPr>
              <a:t>(выбор) перевозчика;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Маркировка </a:t>
            </a:r>
            <a:r>
              <a:rPr lang="ru-RU" sz="3200" dirty="0">
                <a:latin typeface="Times New Roman+FPEF"/>
              </a:rPr>
              <a:t>соответствия;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Создание </a:t>
            </a:r>
            <a:r>
              <a:rPr lang="ru-RU" sz="3200" dirty="0">
                <a:latin typeface="Times New Roman+FPEF"/>
              </a:rPr>
              <a:t>сопроводительных документов.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17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75" y="268252"/>
            <a:ext cx="6838681" cy="655202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1089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2347" y="505325"/>
            <a:ext cx="11682664" cy="5991727"/>
          </a:xfrm>
        </p:spPr>
        <p:txBody>
          <a:bodyPr>
            <a:noAutofit/>
          </a:bodyPr>
          <a:lstStyle/>
          <a:p>
            <a:pPr marL="444500" indent="-444500">
              <a:buNone/>
            </a:pPr>
            <a:r>
              <a:rPr lang="ru-RU" sz="2400" b="1" dirty="0" smtClean="0">
                <a:latin typeface="Times New Roman+FPEF"/>
              </a:rPr>
              <a:t>8. Управление </a:t>
            </a:r>
            <a:r>
              <a:rPr lang="ru-RU" sz="2400" b="1" dirty="0">
                <a:latin typeface="Times New Roman+FPEF"/>
              </a:rPr>
              <a:t>запасами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Отслеживание </a:t>
            </a:r>
            <a:r>
              <a:rPr lang="ru-RU" dirty="0">
                <a:latin typeface="Times New Roman+FPEF"/>
              </a:rPr>
              <a:t>контейнеров;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Полная </a:t>
            </a:r>
            <a:r>
              <a:rPr lang="ru-RU" dirty="0">
                <a:latin typeface="Times New Roman+FPEF"/>
              </a:rPr>
              <a:t>функциональность для работы с </a:t>
            </a:r>
            <a:r>
              <a:rPr lang="ru-RU" dirty="0" smtClean="0">
                <a:latin typeface="Times New Roman+FPEF"/>
              </a:rPr>
              <a:t>весовым товаром</a:t>
            </a:r>
            <a:r>
              <a:rPr lang="ru-RU" dirty="0">
                <a:latin typeface="Times New Roman+FPEF"/>
              </a:rPr>
              <a:t>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Гибкость </a:t>
            </a:r>
            <a:r>
              <a:rPr lang="ru-RU" dirty="0">
                <a:latin typeface="Times New Roman+FPEF"/>
              </a:rPr>
              <a:t>при перемещении и </a:t>
            </a:r>
            <a:r>
              <a:rPr lang="ru-RU" dirty="0" smtClean="0">
                <a:latin typeface="Times New Roman+FPEF"/>
              </a:rPr>
              <a:t>корректировках складских </a:t>
            </a:r>
            <a:r>
              <a:rPr lang="ru-RU" dirty="0">
                <a:latin typeface="Times New Roman+FPEF"/>
              </a:rPr>
              <a:t>запасов;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Промежуточная </a:t>
            </a:r>
            <a:r>
              <a:rPr lang="ru-RU" dirty="0">
                <a:latin typeface="Times New Roman+FPEF"/>
              </a:rPr>
              <a:t>частичная инвентаризация;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Полная </a:t>
            </a:r>
            <a:r>
              <a:rPr lang="ru-RU" dirty="0">
                <a:latin typeface="Times New Roman+FPEF"/>
              </a:rPr>
              <a:t>физическая инвентаризация с </a:t>
            </a:r>
            <a:r>
              <a:rPr lang="ru-RU" dirty="0" smtClean="0">
                <a:latin typeface="Times New Roman+FPEF"/>
              </a:rPr>
              <a:t>фиксацией веса </a:t>
            </a:r>
            <a:r>
              <a:rPr lang="ru-RU" dirty="0">
                <a:latin typeface="Times New Roman+FPEF"/>
              </a:rPr>
              <a:t>на входе и выходе;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Контроль </a:t>
            </a:r>
            <a:r>
              <a:rPr lang="ru-RU" dirty="0">
                <a:latin typeface="Times New Roman+FPEF"/>
              </a:rPr>
              <a:t>состояния и получение информации </a:t>
            </a:r>
            <a:r>
              <a:rPr lang="ru-RU" dirty="0" smtClean="0">
                <a:latin typeface="Times New Roman+FPEF"/>
              </a:rPr>
              <a:t>о складских </a:t>
            </a:r>
            <a:r>
              <a:rPr lang="ru-RU" dirty="0">
                <a:latin typeface="Times New Roman+FPEF"/>
              </a:rPr>
              <a:t>запасах в режиме реального времени;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Консолидация </a:t>
            </a:r>
            <a:r>
              <a:rPr lang="ru-RU" dirty="0">
                <a:latin typeface="Times New Roman+FPEF"/>
              </a:rPr>
              <a:t>запасов по всем РЦ;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Локализация </a:t>
            </a:r>
            <a:r>
              <a:rPr lang="ru-RU" dirty="0">
                <a:latin typeface="Times New Roman+FPEF"/>
              </a:rPr>
              <a:t>запасов и конфигурация площадей </a:t>
            </a:r>
            <a:r>
              <a:rPr lang="ru-RU" dirty="0" smtClean="0">
                <a:latin typeface="Times New Roman+FPEF"/>
              </a:rPr>
              <a:t>и зонирования </a:t>
            </a:r>
            <a:r>
              <a:rPr lang="ru-RU" dirty="0">
                <a:latin typeface="Times New Roman+FPEF"/>
              </a:rPr>
              <a:t>склада;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Отслеживание </a:t>
            </a:r>
            <a:r>
              <a:rPr lang="ru-RU" dirty="0">
                <a:latin typeface="Times New Roman+FPEF"/>
              </a:rPr>
              <a:t>атрибутов имущества (партия</a:t>
            </a:r>
            <a:r>
              <a:rPr lang="ru-RU" dirty="0" smtClean="0">
                <a:latin typeface="Times New Roman+FPEF"/>
              </a:rPr>
              <a:t>, код</a:t>
            </a:r>
            <a:r>
              <a:rPr lang="ru-RU" dirty="0">
                <a:latin typeface="Times New Roman+FPEF"/>
              </a:rPr>
              <a:t>, серийный номер);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Учет </a:t>
            </a:r>
            <a:r>
              <a:rPr lang="ru-RU" dirty="0">
                <a:latin typeface="Times New Roman+FPEF"/>
              </a:rPr>
              <a:t>даты и отслеживание сроков реализации </a:t>
            </a:r>
            <a:r>
              <a:rPr lang="ru-RU" dirty="0" smtClean="0">
                <a:latin typeface="Times New Roman+FPEF"/>
              </a:rPr>
              <a:t>товаров</a:t>
            </a:r>
            <a:r>
              <a:rPr lang="ru-RU" dirty="0">
                <a:latin typeface="Times New Roman+FPEF"/>
              </a:rPr>
              <a:t>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Отслеживание </a:t>
            </a:r>
            <a:r>
              <a:rPr lang="ru-RU" dirty="0">
                <a:latin typeface="Times New Roman+FPEF"/>
              </a:rPr>
              <a:t>владельцев хранимого имущества;</a:t>
            </a:r>
          </a:p>
          <a:p>
            <a:pPr marL="444500" indent="-444500"/>
            <a:r>
              <a:rPr lang="ru-RU" dirty="0" smtClean="0">
                <a:latin typeface="Times New Roman+FPEF"/>
              </a:rPr>
              <a:t>Гибкая </a:t>
            </a:r>
            <a:r>
              <a:rPr lang="ru-RU" dirty="0">
                <a:latin typeface="Times New Roman+FPEF"/>
              </a:rPr>
              <a:t>система переотправки, разбивки на </a:t>
            </a:r>
            <a:r>
              <a:rPr lang="ru-RU" dirty="0" smtClean="0">
                <a:latin typeface="Times New Roman+FPEF"/>
              </a:rPr>
              <a:t>партии</a:t>
            </a:r>
            <a:r>
              <a:rPr lang="ru-RU" dirty="0">
                <a:latin typeface="Times New Roman+FPEF"/>
              </a:rPr>
              <a:t>, перемещения запасов.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67540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7042" y="421105"/>
            <a:ext cx="11369842" cy="62168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 smtClean="0">
                <a:latin typeface="Times New Roman+FPEF"/>
              </a:rPr>
              <a:t>9. Управление </a:t>
            </a:r>
            <a:r>
              <a:rPr lang="ru-RU" sz="3200" b="1" dirty="0">
                <a:latin typeface="Times New Roman+FPEF"/>
              </a:rPr>
              <a:t>заданиями персоналу</a:t>
            </a:r>
          </a:p>
          <a:p>
            <a:pPr marL="360363" indent="-360363"/>
            <a:r>
              <a:rPr lang="ru-RU" sz="3200" dirty="0" smtClean="0">
                <a:latin typeface="Times New Roman+FPEF"/>
              </a:rPr>
              <a:t>Автоматическое </a:t>
            </a:r>
            <a:r>
              <a:rPr lang="ru-RU" sz="3200" dirty="0">
                <a:latin typeface="Times New Roman+FPEF"/>
              </a:rPr>
              <a:t>формирование и отправка </a:t>
            </a:r>
            <a:r>
              <a:rPr lang="ru-RU" sz="3200" dirty="0" smtClean="0">
                <a:latin typeface="Times New Roman+FPEF"/>
              </a:rPr>
              <a:t>заданий </a:t>
            </a:r>
            <a:r>
              <a:rPr lang="ru-RU" sz="3200" dirty="0">
                <a:latin typeface="Times New Roman+FPEF"/>
              </a:rPr>
              <a:t>для:</a:t>
            </a:r>
          </a:p>
          <a:p>
            <a:pPr marL="1166813" indent="-541338">
              <a:buFont typeface="Wingdings" panose="05000000000000000000" pitchFamily="2" charset="2"/>
              <a:buChar char="ü"/>
            </a:pPr>
            <a:r>
              <a:rPr lang="ru-RU" sz="3200" dirty="0" smtClean="0">
                <a:latin typeface="Times New Roman+FPEF"/>
              </a:rPr>
              <a:t>Приемки</a:t>
            </a:r>
            <a:r>
              <a:rPr lang="ru-RU" sz="3200" dirty="0">
                <a:latin typeface="Times New Roman+FPEF"/>
              </a:rPr>
              <a:t>;</a:t>
            </a:r>
          </a:p>
          <a:p>
            <a:pPr marL="1166813" indent="-541338">
              <a:buFont typeface="Wingdings" panose="05000000000000000000" pitchFamily="2" charset="2"/>
              <a:buChar char="ü"/>
            </a:pPr>
            <a:r>
              <a:rPr lang="ru-RU" sz="3200" dirty="0" smtClean="0">
                <a:latin typeface="Times New Roman+FPEF"/>
              </a:rPr>
              <a:t>Размещения</a:t>
            </a:r>
            <a:r>
              <a:rPr lang="ru-RU" sz="3200" dirty="0">
                <a:latin typeface="Times New Roman+FPEF"/>
              </a:rPr>
              <a:t>;</a:t>
            </a:r>
          </a:p>
          <a:p>
            <a:pPr marL="1166813" indent="-541338">
              <a:buFont typeface="Wingdings" panose="05000000000000000000" pitchFamily="2" charset="2"/>
              <a:buChar char="ü"/>
            </a:pPr>
            <a:r>
              <a:rPr lang="ru-RU" sz="3200" dirty="0" smtClean="0">
                <a:latin typeface="Times New Roman+FPEF"/>
              </a:rPr>
              <a:t>Перемещения </a:t>
            </a:r>
            <a:r>
              <a:rPr lang="ru-RU" sz="3200" dirty="0">
                <a:latin typeface="Times New Roman+FPEF"/>
              </a:rPr>
              <a:t>запасов;</a:t>
            </a:r>
          </a:p>
          <a:p>
            <a:pPr marL="1166813" indent="-541338">
              <a:buFont typeface="Wingdings" panose="05000000000000000000" pitchFamily="2" charset="2"/>
              <a:buChar char="ü"/>
            </a:pPr>
            <a:r>
              <a:rPr lang="ru-RU" sz="3200" dirty="0" smtClean="0">
                <a:latin typeface="Times New Roman+FPEF"/>
              </a:rPr>
              <a:t>Подсчета </a:t>
            </a:r>
            <a:r>
              <a:rPr lang="ru-RU" sz="3200" dirty="0">
                <a:latin typeface="Times New Roman+FPEF"/>
              </a:rPr>
              <a:t>оборачиваемости;</a:t>
            </a:r>
          </a:p>
          <a:p>
            <a:pPr marL="1166813" indent="-541338">
              <a:buFont typeface="Wingdings" panose="05000000000000000000" pitchFamily="2" charset="2"/>
              <a:buChar char="ü"/>
            </a:pPr>
            <a:r>
              <a:rPr lang="ru-RU" sz="3200" dirty="0" smtClean="0">
                <a:latin typeface="Times New Roman+FPEF"/>
              </a:rPr>
              <a:t>Пополнения </a:t>
            </a:r>
            <a:r>
              <a:rPr lang="ru-RU" sz="3200" dirty="0">
                <a:latin typeface="Times New Roman+FPEF"/>
              </a:rPr>
              <a:t>запасов;</a:t>
            </a:r>
          </a:p>
          <a:p>
            <a:pPr marL="1166813" indent="-541338">
              <a:buFont typeface="Wingdings" panose="05000000000000000000" pitchFamily="2" charset="2"/>
              <a:buChar char="ü"/>
            </a:pPr>
            <a:r>
              <a:rPr lang="ru-RU" sz="3200" dirty="0" smtClean="0">
                <a:latin typeface="Times New Roman+FPEF"/>
              </a:rPr>
              <a:t>Комплектации </a:t>
            </a:r>
            <a:r>
              <a:rPr lang="ru-RU" sz="3200" dirty="0">
                <a:latin typeface="Times New Roman+FPEF"/>
              </a:rPr>
              <a:t>заказов;</a:t>
            </a:r>
          </a:p>
          <a:p>
            <a:pPr marL="1166813" indent="-541338">
              <a:buFont typeface="Wingdings" panose="05000000000000000000" pitchFamily="2" charset="2"/>
              <a:buChar char="ü"/>
            </a:pPr>
            <a:r>
              <a:rPr lang="ru-RU" sz="3200" dirty="0" smtClean="0">
                <a:latin typeface="Times New Roman+FPEF"/>
              </a:rPr>
              <a:t>Погрузки</a:t>
            </a:r>
            <a:r>
              <a:rPr lang="ru-RU" sz="3200" dirty="0">
                <a:latin typeface="Times New Roman+FPEF"/>
              </a:rPr>
              <a:t>;</a:t>
            </a:r>
          </a:p>
          <a:p>
            <a:pPr marL="901700" indent="-276225">
              <a:buFont typeface="Wingdings" panose="05000000000000000000" pitchFamily="2" charset="2"/>
              <a:buChar char="ü"/>
            </a:pPr>
            <a:r>
              <a:rPr lang="ru-RU" sz="3200" dirty="0" smtClean="0">
                <a:latin typeface="Times New Roman+FPEF"/>
              </a:rPr>
              <a:t>Отправки</a:t>
            </a:r>
            <a:r>
              <a:rPr lang="ru-RU" sz="3200" dirty="0">
                <a:latin typeface="Times New Roman+FPEF"/>
              </a:rPr>
              <a:t>.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1502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848" y="156411"/>
            <a:ext cx="10058400" cy="6015789"/>
          </a:xfrm>
        </p:spPr>
        <p:txBody>
          <a:bodyPr>
            <a:normAutofit/>
          </a:bodyPr>
          <a:lstStyle/>
          <a:p>
            <a:pPr marL="625475" indent="-625475">
              <a:buNone/>
            </a:pPr>
            <a:r>
              <a:rPr lang="ru-RU" sz="4000" b="1" dirty="0" smtClean="0">
                <a:latin typeface="Times New Roman+FPEF"/>
              </a:rPr>
              <a:t>10. Планирование </a:t>
            </a:r>
            <a:r>
              <a:rPr lang="ru-RU" sz="4000" b="1" dirty="0">
                <a:latin typeface="Times New Roman+FPEF"/>
              </a:rPr>
              <a:t>работы распределительного центра</a:t>
            </a:r>
          </a:p>
          <a:p>
            <a:pPr marL="625475" indent="-625475"/>
            <a:r>
              <a:rPr lang="ru-RU" sz="4000" dirty="0" smtClean="0">
                <a:latin typeface="Times New Roman+FPEF"/>
              </a:rPr>
              <a:t>Составление </a:t>
            </a:r>
            <a:r>
              <a:rPr lang="ru-RU" sz="4000" dirty="0">
                <a:latin typeface="Times New Roman+FPEF"/>
              </a:rPr>
              <a:t>графика выполнения заданий с </a:t>
            </a:r>
            <a:r>
              <a:rPr lang="ru-RU" sz="4000" dirty="0" smtClean="0">
                <a:latin typeface="Times New Roman+FPEF"/>
              </a:rPr>
              <a:t>их перестановкой </a:t>
            </a:r>
            <a:r>
              <a:rPr lang="ru-RU" sz="4000" dirty="0">
                <a:latin typeface="Times New Roman+FPEF"/>
              </a:rPr>
              <a:t>в соответствии с приоритетами;</a:t>
            </a:r>
          </a:p>
          <a:p>
            <a:pPr marL="625475" indent="-625475"/>
            <a:r>
              <a:rPr lang="ru-RU" sz="4000" dirty="0" smtClean="0">
                <a:latin typeface="Times New Roman+FPEF"/>
              </a:rPr>
              <a:t>Диспетчеризация </a:t>
            </a:r>
            <a:r>
              <a:rPr lang="ru-RU" sz="4000" dirty="0">
                <a:latin typeface="Times New Roman+FPEF"/>
              </a:rPr>
              <a:t>и чередование задач;</a:t>
            </a:r>
          </a:p>
          <a:p>
            <a:pPr marL="625475" indent="-625475"/>
            <a:r>
              <a:rPr lang="ru-RU" sz="4000" dirty="0" smtClean="0">
                <a:latin typeface="Times New Roman+FPEF"/>
              </a:rPr>
              <a:t>Массовые </a:t>
            </a:r>
            <a:r>
              <a:rPr lang="ru-RU" sz="4000" dirty="0">
                <a:latin typeface="Times New Roman+FPEF"/>
              </a:rPr>
              <a:t>перемещения.</a:t>
            </a:r>
            <a:endParaRPr lang="ru-RU" sz="4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7765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848" y="324853"/>
            <a:ext cx="10058400" cy="5847347"/>
          </a:xfrm>
        </p:spPr>
        <p:txBody>
          <a:bodyPr>
            <a:normAutofit/>
          </a:bodyPr>
          <a:lstStyle/>
          <a:p>
            <a:pPr marL="541338" indent="-541338">
              <a:buNone/>
            </a:pPr>
            <a:r>
              <a:rPr lang="ru-RU" sz="3600" b="1" dirty="0" smtClean="0">
                <a:latin typeface="Times New Roman+FPEF"/>
              </a:rPr>
              <a:t>11. Управление </a:t>
            </a:r>
            <a:r>
              <a:rPr lang="ru-RU" sz="3600" b="1" dirty="0">
                <a:latin typeface="Times New Roman+FPEF"/>
              </a:rPr>
              <a:t>контейнерами</a:t>
            </a:r>
          </a:p>
          <a:p>
            <a:pPr marL="541338" indent="-541338"/>
            <a:r>
              <a:rPr lang="ru-RU" sz="3600" dirty="0" smtClean="0">
                <a:latin typeface="Times New Roman+FPEF"/>
              </a:rPr>
              <a:t>Нанесение </a:t>
            </a:r>
            <a:r>
              <a:rPr lang="ru-RU" sz="3600" dirty="0">
                <a:latin typeface="Times New Roman+FPEF"/>
              </a:rPr>
              <a:t>лицензионной/патентной </a:t>
            </a:r>
            <a:r>
              <a:rPr lang="ru-RU" sz="3600" dirty="0" smtClean="0">
                <a:latin typeface="Times New Roman+FPEF"/>
              </a:rPr>
              <a:t>информации</a:t>
            </a:r>
            <a:r>
              <a:rPr lang="ru-RU" sz="3600" dirty="0">
                <a:latin typeface="Times New Roman+FPEF"/>
              </a:rPr>
              <a:t>;</a:t>
            </a:r>
          </a:p>
          <a:p>
            <a:pPr marL="541338" indent="-541338"/>
            <a:r>
              <a:rPr lang="ru-RU" sz="3600" dirty="0" smtClean="0">
                <a:latin typeface="Times New Roman+FPEF"/>
              </a:rPr>
              <a:t>Закладка </a:t>
            </a:r>
            <a:r>
              <a:rPr lang="ru-RU" sz="3600" dirty="0">
                <a:latin typeface="Times New Roman+FPEF"/>
              </a:rPr>
              <a:t>в контейнер нескольких различных </a:t>
            </a:r>
            <a:r>
              <a:rPr lang="ru-RU" sz="3600" dirty="0" smtClean="0">
                <a:latin typeface="Times New Roman+FPEF"/>
              </a:rPr>
              <a:t>товаров</a:t>
            </a:r>
            <a:r>
              <a:rPr lang="ru-RU" sz="3600" dirty="0">
                <a:latin typeface="Times New Roman+FPEF"/>
              </a:rPr>
              <a:t>;</a:t>
            </a:r>
          </a:p>
          <a:p>
            <a:pPr marL="541338" indent="-541338"/>
            <a:r>
              <a:rPr lang="ru-RU" sz="3600" dirty="0" smtClean="0">
                <a:latin typeface="Times New Roman+FPEF"/>
              </a:rPr>
              <a:t>Идентификация </a:t>
            </a:r>
            <a:r>
              <a:rPr lang="ru-RU" sz="3600" dirty="0">
                <a:latin typeface="Times New Roman+FPEF"/>
              </a:rPr>
              <a:t>товара по упаковке при </a:t>
            </a:r>
            <a:r>
              <a:rPr lang="ru-RU" sz="3600" dirty="0" smtClean="0">
                <a:latin typeface="Times New Roman+FPEF"/>
              </a:rPr>
              <a:t>отгрузке и </a:t>
            </a:r>
            <a:r>
              <a:rPr lang="ru-RU" sz="3600" dirty="0">
                <a:latin typeface="Times New Roman+FPEF"/>
              </a:rPr>
              <a:t>возврате;</a:t>
            </a:r>
          </a:p>
          <a:p>
            <a:pPr marL="541338" indent="-541338"/>
            <a:r>
              <a:rPr lang="ru-RU" sz="3600" dirty="0" smtClean="0">
                <a:latin typeface="Times New Roman+FPEF"/>
              </a:rPr>
              <a:t>Определение </a:t>
            </a:r>
            <a:r>
              <a:rPr lang="ru-RU" sz="3600" dirty="0">
                <a:latin typeface="Times New Roman+FPEF"/>
              </a:rPr>
              <a:t>ограничений по совместному </a:t>
            </a:r>
            <a:r>
              <a:rPr lang="ru-RU" sz="3600" dirty="0" smtClean="0">
                <a:latin typeface="Times New Roman+FPEF"/>
              </a:rPr>
              <a:t>хранению </a:t>
            </a:r>
            <a:r>
              <a:rPr lang="ru-RU" sz="3600" dirty="0">
                <a:latin typeface="Times New Roman+FPEF"/>
              </a:rPr>
              <a:t>товаров.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684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0475" y="252662"/>
            <a:ext cx="11502188" cy="5919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b="1" dirty="0" smtClean="0">
                <a:latin typeface="Times New Roman+FPEF"/>
              </a:rPr>
              <a:t>12. Управление </a:t>
            </a:r>
            <a:r>
              <a:rPr lang="ru-RU" sz="3200" b="1" dirty="0">
                <a:latin typeface="Times New Roman+FPEF"/>
              </a:rPr>
              <a:t>хранением и производственными </a:t>
            </a:r>
            <a:r>
              <a:rPr lang="ru-RU" sz="3200" b="1" dirty="0" smtClean="0">
                <a:latin typeface="Times New Roman+FPEF"/>
              </a:rPr>
              <a:t>мощностями</a:t>
            </a:r>
            <a:endParaRPr lang="ru-RU" sz="3200" b="1" dirty="0">
              <a:latin typeface="Times New Roman+FPEF"/>
            </a:endParaRPr>
          </a:p>
          <a:p>
            <a:r>
              <a:rPr lang="ru-RU" sz="3200" dirty="0" smtClean="0">
                <a:latin typeface="Times New Roman+FPEF"/>
              </a:rPr>
              <a:t>Определение </a:t>
            </a:r>
            <a:r>
              <a:rPr lang="ru-RU" sz="3200" dirty="0">
                <a:latin typeface="Times New Roman+FPEF"/>
              </a:rPr>
              <a:t>точного места ячейки хранения;</a:t>
            </a:r>
          </a:p>
          <a:p>
            <a:r>
              <a:rPr lang="ru-RU" sz="3200" dirty="0" smtClean="0">
                <a:latin typeface="Times New Roman+FPEF"/>
              </a:rPr>
              <a:t>Прогрессивная </a:t>
            </a:r>
            <a:r>
              <a:rPr lang="ru-RU" sz="3200" dirty="0">
                <a:latin typeface="Times New Roman+FPEF"/>
              </a:rPr>
              <a:t>оптимизация хранения;</a:t>
            </a:r>
          </a:p>
          <a:p>
            <a:r>
              <a:rPr lang="ru-RU" sz="3200" dirty="0" smtClean="0">
                <a:latin typeface="Times New Roman+FPEF"/>
              </a:rPr>
              <a:t>Автоматическое </a:t>
            </a:r>
            <a:r>
              <a:rPr lang="ru-RU" sz="3200" dirty="0">
                <a:latin typeface="Times New Roman+FPEF"/>
              </a:rPr>
              <a:t>пополнение и перемещение </a:t>
            </a:r>
            <a:r>
              <a:rPr lang="ru-RU" sz="3200" dirty="0" smtClean="0">
                <a:latin typeface="Times New Roman+FPEF"/>
              </a:rPr>
              <a:t>на вспомогательные </a:t>
            </a:r>
            <a:r>
              <a:rPr lang="ru-RU" sz="3200" dirty="0">
                <a:latin typeface="Times New Roman+FPEF"/>
              </a:rPr>
              <a:t>склады;</a:t>
            </a:r>
          </a:p>
          <a:p>
            <a:r>
              <a:rPr lang="ru-RU" sz="3200" dirty="0" smtClean="0">
                <a:latin typeface="Times New Roman+FPEF"/>
              </a:rPr>
              <a:t>Перемещения </a:t>
            </a:r>
            <a:r>
              <a:rPr lang="ru-RU" sz="3200" dirty="0">
                <a:latin typeface="Times New Roman+FPEF"/>
              </a:rPr>
              <a:t>внутри организации;</a:t>
            </a:r>
          </a:p>
          <a:p>
            <a:r>
              <a:rPr lang="ru-RU" sz="3200" dirty="0" smtClean="0">
                <a:latin typeface="Times New Roman+FPEF"/>
              </a:rPr>
              <a:t>Управление </a:t>
            </a:r>
            <a:r>
              <a:rPr lang="ru-RU" sz="3200" dirty="0">
                <a:latin typeface="Times New Roman+FPEF"/>
              </a:rPr>
              <a:t>и оптимизация хранения по </a:t>
            </a:r>
            <a:r>
              <a:rPr lang="ru-RU" sz="3200" dirty="0" smtClean="0">
                <a:latin typeface="Times New Roman+FPEF"/>
              </a:rPr>
              <a:t>срокам годности</a:t>
            </a:r>
            <a:r>
              <a:rPr lang="ru-RU" sz="3200" dirty="0">
                <a:latin typeface="Times New Roman+FPEF"/>
              </a:rPr>
              <a:t>;</a:t>
            </a:r>
          </a:p>
          <a:p>
            <a:r>
              <a:rPr lang="ru-RU" sz="3200" dirty="0" smtClean="0">
                <a:latin typeface="Times New Roman+FPEF"/>
              </a:rPr>
              <a:t>Контроль </a:t>
            </a:r>
            <a:r>
              <a:rPr lang="ru-RU" sz="3200" dirty="0">
                <a:latin typeface="Times New Roman+FPEF"/>
              </a:rPr>
              <a:t>и обработка опасных материалов;</a:t>
            </a:r>
          </a:p>
          <a:p>
            <a:r>
              <a:rPr lang="ru-RU" sz="3200" dirty="0" smtClean="0">
                <a:latin typeface="Times New Roman+FPEF"/>
              </a:rPr>
              <a:t>Инспектирование </a:t>
            </a:r>
            <a:r>
              <a:rPr lang="ru-RU" sz="3200" dirty="0">
                <a:latin typeface="Times New Roman+FPEF"/>
              </a:rPr>
              <a:t>складского оборудования </a:t>
            </a:r>
            <a:r>
              <a:rPr lang="ru-RU" sz="3200" dirty="0" smtClean="0">
                <a:latin typeface="Times New Roman+FPEF"/>
              </a:rPr>
              <a:t>и планирование </a:t>
            </a:r>
            <a:r>
              <a:rPr lang="ru-RU" sz="3200" dirty="0">
                <a:latin typeface="Times New Roman+FPEF"/>
              </a:rPr>
              <a:t>дозаправки.</a:t>
            </a:r>
            <a:endParaRPr lang="ru-RU" sz="32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0253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SCM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-система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002060"/>
                </a:solidFill>
              </a:rPr>
              <a:t>SCM (Supply Chain Management) </a:t>
            </a:r>
            <a:endParaRPr lang="ru-RU" sz="36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endParaRPr lang="ru-RU" sz="36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ru-RU" sz="3600" dirty="0" smtClean="0">
                <a:solidFill>
                  <a:srgbClr val="002060"/>
                </a:solidFill>
              </a:rPr>
              <a:t>Система управления цепочками поставок</a:t>
            </a:r>
            <a:endParaRPr lang="ru-RU" sz="3600" dirty="0">
              <a:solidFill>
                <a:srgbClr val="00206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722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3251" y="464949"/>
            <a:ext cx="10515600" cy="1363853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sz="49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Соотношение понятий </a:t>
            </a:r>
            <a:br>
              <a:rPr lang="ru-RU" sz="4900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ru-RU" sz="49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SCM, ERP, ERP II, CRM, MRP и MRP II (1)</a:t>
            </a:r>
            <a:br>
              <a:rPr lang="ru-RU" sz="4900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endParaRPr lang="ru-RU" sz="49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396" y="2169762"/>
            <a:ext cx="9608950" cy="4655383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1655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4984"/>
            <a:ext cx="10515600" cy="1670642"/>
          </a:xfrm>
          <a:solidFill>
            <a:srgbClr val="FFFF99"/>
          </a:solidFill>
        </p:spPr>
        <p:txBody>
          <a:bodyPr>
            <a:noAutofit/>
          </a:bodyPr>
          <a:lstStyle/>
          <a:p>
            <a:pPr algn="ctr"/>
            <a:r>
              <a:rPr lang="ru-RU" sz="4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/>
            </a:r>
            <a:br>
              <a:rPr lang="ru-RU" sz="4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ru-RU" sz="4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Соотношение понятий </a:t>
            </a:r>
            <a:br>
              <a:rPr lang="ru-RU" sz="4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ru-RU" sz="4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SCM, ERP, ERP II, CRM, MRP и MRP II (2)</a:t>
            </a:r>
            <a:br>
              <a:rPr lang="ru-RU" sz="4400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endParaRPr lang="ru-RU" sz="44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5165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CSRP (Customer Synchronized Resources Planning) — управление, ориентированное на взаимодействие с клиентами, — планирование ресурсов, синхронизованное с покупателем. </a:t>
            </a:r>
          </a:p>
          <a:p>
            <a:pPr marL="0" indent="0" algn="ctr">
              <a:buNone/>
            </a:pPr>
            <a:endParaRPr lang="ru-RU" sz="3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ru-RU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CSRP = ERP + CRM</a:t>
            </a:r>
            <a:endParaRPr lang="ru-RU" sz="3600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3600" dirty="0" smtClean="0">
                <a:solidFill>
                  <a:srgbClr val="002060"/>
                </a:solidFill>
                <a:latin typeface="Calibri" panose="020F0502020204030204" pitchFamily="34" charset="0"/>
              </a:rPr>
              <a:t>ERPII = ERP + CRM + SCM</a:t>
            </a:r>
            <a:endParaRPr lang="ru-RU" sz="3600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8187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rgbClr val="FFFF99"/>
          </a:solidFill>
        </p:spPr>
        <p:txBody>
          <a:bodyPr>
            <a:normAutofit/>
          </a:bodyPr>
          <a:lstStyle/>
          <a:p>
            <a:pPr algn="ctr"/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Системы </a:t>
            </a:r>
            <a:r>
              <a:rPr lang="en-US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BI</a:t>
            </a: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b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(системы бизнес-аналитики)</a:t>
            </a:r>
            <a:endParaRPr lang="ru-RU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4000" dirty="0" smtClean="0">
                <a:solidFill>
                  <a:srgbClr val="002060"/>
                </a:solidFill>
              </a:rPr>
              <a:t>Business </a:t>
            </a:r>
            <a:r>
              <a:rPr lang="ru-RU" sz="4000" dirty="0" err="1" smtClean="0">
                <a:solidFill>
                  <a:srgbClr val="002060"/>
                </a:solidFill>
              </a:rPr>
              <a:t>intelligence</a:t>
            </a:r>
            <a:r>
              <a:rPr lang="ru-RU" sz="4000" dirty="0" smtClean="0">
                <a:solidFill>
                  <a:srgbClr val="002060"/>
                </a:solidFill>
              </a:rPr>
              <a:t> (сокращённо BI) — это методы и инструменты для перевода необработанной информации в осмысленную, удобную форму.</a:t>
            </a:r>
            <a:endParaRPr lang="ru-RU" sz="4000" dirty="0">
              <a:solidFill>
                <a:srgbClr val="00206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2177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821" y="123684"/>
            <a:ext cx="10815427" cy="947126"/>
          </a:xfrm>
          <a:solidFill>
            <a:srgbClr val="FFFF99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3600" b="1" dirty="0">
                <a:solidFill>
                  <a:srgbClr val="0070C0"/>
                </a:solidFill>
              </a:rPr>
              <a:t>Иерархическая </a:t>
            </a:r>
            <a:r>
              <a:rPr lang="ru-RU" sz="3600" b="1" dirty="0" smtClean="0">
                <a:solidFill>
                  <a:srgbClr val="0070C0"/>
                </a:solidFill>
              </a:rPr>
              <a:t>модель</a:t>
            </a:r>
            <a:br>
              <a:rPr lang="ru-RU" sz="3600" b="1" dirty="0" smtClean="0">
                <a:solidFill>
                  <a:srgbClr val="0070C0"/>
                </a:solidFill>
              </a:rPr>
            </a:br>
            <a:r>
              <a:rPr lang="ru-RU" sz="3600" b="1" dirty="0" smtClean="0">
                <a:solidFill>
                  <a:srgbClr val="0070C0"/>
                </a:solidFill>
              </a:rPr>
              <a:t>информационной </a:t>
            </a:r>
            <a:r>
              <a:rPr lang="ru-RU" sz="3600" b="1" dirty="0">
                <a:solidFill>
                  <a:srgbClr val="0070C0"/>
                </a:solidFill>
              </a:rPr>
              <a:t>системы</a:t>
            </a:r>
            <a:endParaRPr lang="ru-RU" sz="3600" dirty="0">
              <a:solidFill>
                <a:srgbClr val="0070C0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871" y="1070810"/>
            <a:ext cx="11951487" cy="511342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674D9-BC49-4A37-8AF6-FFE5AEDC1A5E}" type="slidenum">
              <a:rPr lang="ru-RU" smtClean="0"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0142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507</TotalTime>
  <Words>3193</Words>
  <Application>Microsoft Office PowerPoint</Application>
  <PresentationFormat>Широкоэкранный</PresentationFormat>
  <Paragraphs>537</Paragraphs>
  <Slides>99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99</vt:i4>
      </vt:variant>
    </vt:vector>
  </HeadingPairs>
  <TitlesOfParts>
    <vt:vector size="111" baseType="lpstr">
      <vt:lpstr>Arial</vt:lpstr>
      <vt:lpstr>Calibri</vt:lpstr>
      <vt:lpstr>Calibri Light</vt:lpstr>
      <vt:lpstr>Cambria</vt:lpstr>
      <vt:lpstr>Courier New+FPEF</vt:lpstr>
      <vt:lpstr>FPEF</vt:lpstr>
      <vt:lpstr>Rockwell</vt:lpstr>
      <vt:lpstr>Rockwell Condensed</vt:lpstr>
      <vt:lpstr>Times New Roman</vt:lpstr>
      <vt:lpstr>Times New Roman+FPEF</vt:lpstr>
      <vt:lpstr>Wingdings</vt:lpstr>
      <vt:lpstr>Дерево</vt:lpstr>
      <vt:lpstr>Основные типы ИС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Системы CAD/ CAE/СAM  CAD-системы</vt:lpstr>
      <vt:lpstr>Функции CAD-системы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Системы CAD/ CAE/СAM  CAЕ-системы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Системы CAD/ CAE/СAM  CAМ-системы</vt:lpstr>
      <vt:lpstr>Презентация PowerPoint</vt:lpstr>
      <vt:lpstr>Презентация PowerPoint</vt:lpstr>
      <vt:lpstr>схема автоматизированной  системы управления</vt:lpstr>
      <vt:lpstr>PDM-системы  (Product Data Management)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Цели внедрения PLM-систем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1С:PDM 3"</vt:lpstr>
      <vt:lpstr>Презентация PowerPoint</vt:lpstr>
      <vt:lpstr>АСУТП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SCADA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История систем управления предприятиями</vt:lpstr>
      <vt:lpstr>История систем MRP (1)</vt:lpstr>
      <vt:lpstr>История систем MRP (2)</vt:lpstr>
      <vt:lpstr>История систем MRP (3)</vt:lpstr>
      <vt:lpstr>История систем MRP (4) Понятие страхового запаса</vt:lpstr>
      <vt:lpstr>MRP-системы</vt:lpstr>
      <vt:lpstr>Системы MRPII </vt:lpstr>
      <vt:lpstr>Функции Систем MRPII </vt:lpstr>
      <vt:lpstr>Функции Систем MRPII </vt:lpstr>
      <vt:lpstr>ERP-системы</vt:lpstr>
      <vt:lpstr>Системы ERPII </vt:lpstr>
      <vt:lpstr> Изменение характеристик ERP  при переходе к ERPII </vt:lpstr>
      <vt:lpstr>Презентация PowerPoint</vt:lpstr>
      <vt:lpstr>CRM-система </vt:lpstr>
      <vt:lpstr>Основные функции CRM-систем</vt:lpstr>
      <vt:lpstr> </vt:lpstr>
      <vt:lpstr> Системы класса ECM  (Enterprise Content Management) </vt:lpstr>
      <vt:lpstr>Основные функции систем  класса ECM </vt:lpstr>
      <vt:lpstr>Презентация PowerPoint</vt:lpstr>
      <vt:lpstr>HRM  (Human Resource Management – управление персоналом) </vt:lpstr>
      <vt:lpstr>Презентация PowerPoint</vt:lpstr>
      <vt:lpstr>EAM  (Enterprise Asset  Management) </vt:lpstr>
      <vt:lpstr>EAM-системы  Asset Performance Management (системы автоматизированного управления основными фондами предприятия) </vt:lpstr>
      <vt:lpstr>MES-система </vt:lpstr>
      <vt:lpstr>Презентация PowerPoint</vt:lpstr>
      <vt:lpstr>Презентация PowerPoint</vt:lpstr>
      <vt:lpstr>APS (Advanced Planning &amp; Sheduling) </vt:lpstr>
      <vt:lpstr>Презентация PowerPoint</vt:lpstr>
      <vt:lpstr>WMS  (Warehouse Management System)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SCM-система</vt:lpstr>
      <vt:lpstr> Соотношение понятий  SCM, ERP, ERP II, CRM, MRP и MRP II (1) </vt:lpstr>
      <vt:lpstr> Соотношение понятий  SCM, ERP, ERP II, CRM, MRP и MRP II (2) </vt:lpstr>
      <vt:lpstr>Системы BI  (системы бизнес-аналитики)</vt:lpstr>
      <vt:lpstr>Иерархическая модель информационной системы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Основные типы АСОИУ</dc:title>
  <dc:creator>пеп</dc:creator>
  <cp:lastModifiedBy>Римма</cp:lastModifiedBy>
  <cp:revision>96</cp:revision>
  <dcterms:created xsi:type="dcterms:W3CDTF">2016-02-17T13:25:00Z</dcterms:created>
  <dcterms:modified xsi:type="dcterms:W3CDTF">2020-12-11T13:33:22Z</dcterms:modified>
</cp:coreProperties>
</file>